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79" r:id="rId3"/>
    <p:sldId id="280" r:id="rId4"/>
    <p:sldId id="281" r:id="rId5"/>
    <p:sldId id="293" r:id="rId6"/>
    <p:sldId id="294" r:id="rId7"/>
    <p:sldId id="282" r:id="rId8"/>
    <p:sldId id="296" r:id="rId9"/>
    <p:sldId id="297" r:id="rId10"/>
    <p:sldId id="298" r:id="rId11"/>
    <p:sldId id="283" r:id="rId12"/>
    <p:sldId id="302" r:id="rId13"/>
    <p:sldId id="303" r:id="rId14"/>
    <p:sldId id="305" r:id="rId15"/>
    <p:sldId id="284" r:id="rId16"/>
    <p:sldId id="310" r:id="rId17"/>
    <p:sldId id="306" r:id="rId18"/>
    <p:sldId id="285" r:id="rId19"/>
    <p:sldId id="286" r:id="rId20"/>
    <p:sldId id="307" r:id="rId21"/>
    <p:sldId id="308" r:id="rId22"/>
    <p:sldId id="287" r:id="rId23"/>
    <p:sldId id="288" r:id="rId24"/>
    <p:sldId id="289" r:id="rId25"/>
    <p:sldId id="309" r:id="rId26"/>
    <p:sldId id="290" r:id="rId27"/>
    <p:sldId id="311" r:id="rId2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8" autoAdjust="0"/>
    <p:restoredTop sz="94660"/>
  </p:normalViewPr>
  <p:slideViewPr>
    <p:cSldViewPr snapToGrid="0">
      <p:cViewPr>
        <p:scale>
          <a:sx n="79" d="100"/>
          <a:sy n="79" d="100"/>
        </p:scale>
        <p:origin x="-1548" y="-912"/>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xmlns="" id="{E1F6244F-676E-4835-B4E2-B6BD2AED921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xmlns="" id="{8769C3F5-ACF8-4D69-BA3B-BFD1FCBE4F1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B2DF0D-045A-4E3D-9A9C-20F96313EE42}" type="datetimeFigureOut">
              <a:rPr lang="it-IT" smtClean="0"/>
              <a:t>06/07/2020</a:t>
            </a:fld>
            <a:endParaRPr lang="it-IT"/>
          </a:p>
        </p:txBody>
      </p:sp>
      <p:sp>
        <p:nvSpPr>
          <p:cNvPr id="4" name="Segnaposto piè di pagina 3">
            <a:extLst>
              <a:ext uri="{FF2B5EF4-FFF2-40B4-BE49-F238E27FC236}">
                <a16:creationId xmlns:a16="http://schemas.microsoft.com/office/drawing/2014/main" xmlns="" id="{52F9AA1F-DEB2-433A-86B1-83D17EC6802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xmlns="" id="{651EE885-22B9-4A14-BBAE-316E1B6D3D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30C78E-FEA3-4865-B998-542B2D5E9ED2}" type="slidenum">
              <a:rPr lang="it-IT" smtClean="0"/>
              <a:t>‹N›</a:t>
            </a:fld>
            <a:endParaRPr lang="it-IT"/>
          </a:p>
        </p:txBody>
      </p:sp>
    </p:spTree>
    <p:extLst>
      <p:ext uri="{BB962C8B-B14F-4D97-AF65-F5344CB8AC3E}">
        <p14:creationId xmlns:p14="http://schemas.microsoft.com/office/powerpoint/2010/main" val="2517321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1DEF50-23CE-4C18-8BDF-2201ABA8C6A0}" type="datetimeFigureOut">
              <a:rPr lang="it-IT" smtClean="0"/>
              <a:t>06/07/2020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733252-ADCB-432E-9C42-D6DCD0064640}" type="slidenum">
              <a:rPr lang="it-IT" smtClean="0"/>
              <a:t>‹N›</a:t>
            </a:fld>
            <a:endParaRPr lang="it-IT"/>
          </a:p>
        </p:txBody>
      </p:sp>
    </p:spTree>
    <p:extLst>
      <p:ext uri="{BB962C8B-B14F-4D97-AF65-F5344CB8AC3E}">
        <p14:creationId xmlns:p14="http://schemas.microsoft.com/office/powerpoint/2010/main" val="2441365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a:t>
            </a:fld>
            <a:endParaRPr lang="it-IT"/>
          </a:p>
        </p:txBody>
      </p:sp>
    </p:spTree>
    <p:extLst>
      <p:ext uri="{BB962C8B-B14F-4D97-AF65-F5344CB8AC3E}">
        <p14:creationId xmlns:p14="http://schemas.microsoft.com/office/powerpoint/2010/main" val="348255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10</a:t>
            </a:fld>
            <a:endParaRPr lang="it-IT"/>
          </a:p>
        </p:txBody>
      </p:sp>
    </p:spTree>
    <p:extLst>
      <p:ext uri="{BB962C8B-B14F-4D97-AF65-F5344CB8AC3E}">
        <p14:creationId xmlns:p14="http://schemas.microsoft.com/office/powerpoint/2010/main" val="876523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11</a:t>
            </a:fld>
            <a:endParaRPr lang="it-IT"/>
          </a:p>
        </p:txBody>
      </p:sp>
    </p:spTree>
    <p:extLst>
      <p:ext uri="{BB962C8B-B14F-4D97-AF65-F5344CB8AC3E}">
        <p14:creationId xmlns:p14="http://schemas.microsoft.com/office/powerpoint/2010/main" val="2224858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12</a:t>
            </a:fld>
            <a:endParaRPr lang="it-IT"/>
          </a:p>
        </p:txBody>
      </p:sp>
    </p:spTree>
    <p:extLst>
      <p:ext uri="{BB962C8B-B14F-4D97-AF65-F5344CB8AC3E}">
        <p14:creationId xmlns:p14="http://schemas.microsoft.com/office/powerpoint/2010/main" val="3873958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13</a:t>
            </a:fld>
            <a:endParaRPr lang="it-IT"/>
          </a:p>
        </p:txBody>
      </p:sp>
    </p:spTree>
    <p:extLst>
      <p:ext uri="{BB962C8B-B14F-4D97-AF65-F5344CB8AC3E}">
        <p14:creationId xmlns:p14="http://schemas.microsoft.com/office/powerpoint/2010/main" val="756064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14</a:t>
            </a:fld>
            <a:endParaRPr lang="it-IT"/>
          </a:p>
        </p:txBody>
      </p:sp>
    </p:spTree>
    <p:extLst>
      <p:ext uri="{BB962C8B-B14F-4D97-AF65-F5344CB8AC3E}">
        <p14:creationId xmlns:p14="http://schemas.microsoft.com/office/powerpoint/2010/main" val="2434852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15</a:t>
            </a:fld>
            <a:endParaRPr lang="it-IT"/>
          </a:p>
        </p:txBody>
      </p:sp>
    </p:spTree>
    <p:extLst>
      <p:ext uri="{BB962C8B-B14F-4D97-AF65-F5344CB8AC3E}">
        <p14:creationId xmlns:p14="http://schemas.microsoft.com/office/powerpoint/2010/main" val="1693417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16</a:t>
            </a:fld>
            <a:endParaRPr lang="it-IT"/>
          </a:p>
        </p:txBody>
      </p:sp>
    </p:spTree>
    <p:extLst>
      <p:ext uri="{BB962C8B-B14F-4D97-AF65-F5344CB8AC3E}">
        <p14:creationId xmlns:p14="http://schemas.microsoft.com/office/powerpoint/2010/main" val="3279117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17</a:t>
            </a:fld>
            <a:endParaRPr lang="it-IT"/>
          </a:p>
        </p:txBody>
      </p:sp>
    </p:spTree>
    <p:extLst>
      <p:ext uri="{BB962C8B-B14F-4D97-AF65-F5344CB8AC3E}">
        <p14:creationId xmlns:p14="http://schemas.microsoft.com/office/powerpoint/2010/main" val="678086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18</a:t>
            </a:fld>
            <a:endParaRPr lang="it-IT"/>
          </a:p>
        </p:txBody>
      </p:sp>
    </p:spTree>
    <p:extLst>
      <p:ext uri="{BB962C8B-B14F-4D97-AF65-F5344CB8AC3E}">
        <p14:creationId xmlns:p14="http://schemas.microsoft.com/office/powerpoint/2010/main" val="1727820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19</a:t>
            </a:fld>
            <a:endParaRPr lang="it-IT"/>
          </a:p>
        </p:txBody>
      </p:sp>
    </p:spTree>
    <p:extLst>
      <p:ext uri="{BB962C8B-B14F-4D97-AF65-F5344CB8AC3E}">
        <p14:creationId xmlns:p14="http://schemas.microsoft.com/office/powerpoint/2010/main" val="3365986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a:t>
            </a:fld>
            <a:endParaRPr lang="it-IT"/>
          </a:p>
        </p:txBody>
      </p:sp>
    </p:spTree>
    <p:extLst>
      <p:ext uri="{BB962C8B-B14F-4D97-AF65-F5344CB8AC3E}">
        <p14:creationId xmlns:p14="http://schemas.microsoft.com/office/powerpoint/2010/main" val="25711577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20</a:t>
            </a:fld>
            <a:endParaRPr lang="it-IT"/>
          </a:p>
        </p:txBody>
      </p:sp>
    </p:spTree>
    <p:extLst>
      <p:ext uri="{BB962C8B-B14F-4D97-AF65-F5344CB8AC3E}">
        <p14:creationId xmlns:p14="http://schemas.microsoft.com/office/powerpoint/2010/main" val="10486024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21</a:t>
            </a:fld>
            <a:endParaRPr lang="it-IT"/>
          </a:p>
        </p:txBody>
      </p:sp>
    </p:spTree>
    <p:extLst>
      <p:ext uri="{BB962C8B-B14F-4D97-AF65-F5344CB8AC3E}">
        <p14:creationId xmlns:p14="http://schemas.microsoft.com/office/powerpoint/2010/main" val="247086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22</a:t>
            </a:fld>
            <a:endParaRPr lang="it-IT"/>
          </a:p>
        </p:txBody>
      </p:sp>
    </p:spTree>
    <p:extLst>
      <p:ext uri="{BB962C8B-B14F-4D97-AF65-F5344CB8AC3E}">
        <p14:creationId xmlns:p14="http://schemas.microsoft.com/office/powerpoint/2010/main" val="2380617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23</a:t>
            </a:fld>
            <a:endParaRPr lang="it-IT"/>
          </a:p>
        </p:txBody>
      </p:sp>
    </p:spTree>
    <p:extLst>
      <p:ext uri="{BB962C8B-B14F-4D97-AF65-F5344CB8AC3E}">
        <p14:creationId xmlns:p14="http://schemas.microsoft.com/office/powerpoint/2010/main" val="37288727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24</a:t>
            </a:fld>
            <a:endParaRPr lang="it-IT"/>
          </a:p>
        </p:txBody>
      </p:sp>
    </p:spTree>
    <p:extLst>
      <p:ext uri="{BB962C8B-B14F-4D97-AF65-F5344CB8AC3E}">
        <p14:creationId xmlns:p14="http://schemas.microsoft.com/office/powerpoint/2010/main" val="1626908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25</a:t>
            </a:fld>
            <a:endParaRPr lang="it-IT"/>
          </a:p>
        </p:txBody>
      </p:sp>
    </p:spTree>
    <p:extLst>
      <p:ext uri="{BB962C8B-B14F-4D97-AF65-F5344CB8AC3E}">
        <p14:creationId xmlns:p14="http://schemas.microsoft.com/office/powerpoint/2010/main" val="41773968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26</a:t>
            </a:fld>
            <a:endParaRPr lang="it-IT"/>
          </a:p>
        </p:txBody>
      </p:sp>
    </p:spTree>
    <p:extLst>
      <p:ext uri="{BB962C8B-B14F-4D97-AF65-F5344CB8AC3E}">
        <p14:creationId xmlns:p14="http://schemas.microsoft.com/office/powerpoint/2010/main" val="5509240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27</a:t>
            </a:fld>
            <a:endParaRPr lang="it-IT"/>
          </a:p>
        </p:txBody>
      </p:sp>
    </p:spTree>
    <p:extLst>
      <p:ext uri="{BB962C8B-B14F-4D97-AF65-F5344CB8AC3E}">
        <p14:creationId xmlns:p14="http://schemas.microsoft.com/office/powerpoint/2010/main" val="348255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3</a:t>
            </a:fld>
            <a:endParaRPr lang="it-IT"/>
          </a:p>
        </p:txBody>
      </p:sp>
    </p:spTree>
    <p:extLst>
      <p:ext uri="{BB962C8B-B14F-4D97-AF65-F5344CB8AC3E}">
        <p14:creationId xmlns:p14="http://schemas.microsoft.com/office/powerpoint/2010/main" val="2679160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4</a:t>
            </a:fld>
            <a:endParaRPr lang="it-IT"/>
          </a:p>
        </p:txBody>
      </p:sp>
    </p:spTree>
    <p:extLst>
      <p:ext uri="{BB962C8B-B14F-4D97-AF65-F5344CB8AC3E}">
        <p14:creationId xmlns:p14="http://schemas.microsoft.com/office/powerpoint/2010/main" val="3917389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5</a:t>
            </a:fld>
            <a:endParaRPr lang="it-IT"/>
          </a:p>
        </p:txBody>
      </p:sp>
    </p:spTree>
    <p:extLst>
      <p:ext uri="{BB962C8B-B14F-4D97-AF65-F5344CB8AC3E}">
        <p14:creationId xmlns:p14="http://schemas.microsoft.com/office/powerpoint/2010/main" val="4158605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6</a:t>
            </a:fld>
            <a:endParaRPr lang="it-IT"/>
          </a:p>
        </p:txBody>
      </p:sp>
    </p:spTree>
    <p:extLst>
      <p:ext uri="{BB962C8B-B14F-4D97-AF65-F5344CB8AC3E}">
        <p14:creationId xmlns:p14="http://schemas.microsoft.com/office/powerpoint/2010/main" val="3711472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7</a:t>
            </a:fld>
            <a:endParaRPr lang="it-IT"/>
          </a:p>
        </p:txBody>
      </p:sp>
    </p:spTree>
    <p:extLst>
      <p:ext uri="{BB962C8B-B14F-4D97-AF65-F5344CB8AC3E}">
        <p14:creationId xmlns:p14="http://schemas.microsoft.com/office/powerpoint/2010/main" val="1898586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8</a:t>
            </a:fld>
            <a:endParaRPr lang="it-IT"/>
          </a:p>
        </p:txBody>
      </p:sp>
    </p:spTree>
    <p:extLst>
      <p:ext uri="{BB962C8B-B14F-4D97-AF65-F5344CB8AC3E}">
        <p14:creationId xmlns:p14="http://schemas.microsoft.com/office/powerpoint/2010/main" val="837995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9733252-ADCB-432E-9C42-D6DCD0064640}" type="slidenum">
              <a:rPr lang="it-IT" smtClean="0"/>
              <a:t>9</a:t>
            </a:fld>
            <a:endParaRPr lang="it-IT"/>
          </a:p>
        </p:txBody>
      </p:sp>
    </p:spTree>
    <p:extLst>
      <p:ext uri="{BB962C8B-B14F-4D97-AF65-F5344CB8AC3E}">
        <p14:creationId xmlns:p14="http://schemas.microsoft.com/office/powerpoint/2010/main" val="327452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D7FCEB9-871D-4F90-A3F6-DF1194CEF42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195FB846-840B-4010-A530-BC7BE896A2D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29477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C7C34DB-933D-452D-94E5-0AA27268EFC3}"/>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699DAE68-060A-4952-95A4-4590A82AF150}"/>
              </a:ext>
            </a:extLst>
          </p:cNvPr>
          <p:cNvSpPr>
            <a:spLocks noGrp="1"/>
          </p:cNvSpPr>
          <p:nvPr>
            <p:ph type="body" orient="vert" idx="1"/>
          </p:nvPr>
        </p:nvSpPr>
        <p:spPr>
          <a:xfrm>
            <a:off x="838200" y="1825625"/>
            <a:ext cx="10515600" cy="4351338"/>
          </a:xfrm>
          <a:prstGeom prst="rect">
            <a:avLst/>
          </a:prstGeo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96D29A4D-6C15-4313-9B84-D23808E51E14}"/>
              </a:ext>
            </a:extLst>
          </p:cNvPr>
          <p:cNvSpPr>
            <a:spLocks noGrp="1"/>
          </p:cNvSpPr>
          <p:nvPr>
            <p:ph type="dt" sz="half" idx="10"/>
          </p:nvPr>
        </p:nvSpPr>
        <p:spPr>
          <a:xfrm>
            <a:off x="838200" y="6356350"/>
            <a:ext cx="2743200" cy="365125"/>
          </a:xfrm>
          <a:prstGeom prst="rect">
            <a:avLst/>
          </a:prstGeom>
        </p:spPr>
        <p:txBody>
          <a:bodyPr/>
          <a:lstStyle/>
          <a:p>
            <a:fld id="{899FEA59-D4D0-43A1-A769-5AF44FA918F7}" type="datetime1">
              <a:rPr lang="it-IT" smtClean="0"/>
              <a:t>06/07/2020</a:t>
            </a:fld>
            <a:endParaRPr lang="it-IT"/>
          </a:p>
        </p:txBody>
      </p:sp>
      <p:sp>
        <p:nvSpPr>
          <p:cNvPr id="5" name="Segnaposto piè di pagina 4">
            <a:extLst>
              <a:ext uri="{FF2B5EF4-FFF2-40B4-BE49-F238E27FC236}">
                <a16:creationId xmlns:a16="http://schemas.microsoft.com/office/drawing/2014/main" xmlns="" id="{B9EFB0C3-F77C-40AE-B2D9-D989EB897A4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FEF6E3D4-0AFA-4686-93BD-1BE1E887CCBA}"/>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179220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FA2657E9-C586-42D2-9806-955405F179EC}"/>
              </a:ext>
            </a:extLst>
          </p:cNvPr>
          <p:cNvSpPr>
            <a:spLocks noGrp="1"/>
          </p:cNvSpPr>
          <p:nvPr>
            <p:ph type="title" orient="vert"/>
          </p:nvPr>
        </p:nvSpPr>
        <p:spPr>
          <a:xfrm>
            <a:off x="8724900" y="365125"/>
            <a:ext cx="2628900" cy="5811838"/>
          </a:xfrm>
          <a:prstGeom prst="rect">
            <a:avLst/>
          </a:prstGeo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0EBCFF91-8281-454C-AF44-5AC7E66A1D8B}"/>
              </a:ext>
            </a:extLst>
          </p:cNvPr>
          <p:cNvSpPr>
            <a:spLocks noGrp="1"/>
          </p:cNvSpPr>
          <p:nvPr>
            <p:ph type="body" orient="vert" idx="1"/>
          </p:nvPr>
        </p:nvSpPr>
        <p:spPr>
          <a:xfrm>
            <a:off x="838200" y="365125"/>
            <a:ext cx="7734300" cy="5811838"/>
          </a:xfrm>
          <a:prstGeom prst="rect">
            <a:avLst/>
          </a:prstGeo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18E69FA2-4E0A-4211-8389-86727197D700}"/>
              </a:ext>
            </a:extLst>
          </p:cNvPr>
          <p:cNvSpPr>
            <a:spLocks noGrp="1"/>
          </p:cNvSpPr>
          <p:nvPr>
            <p:ph type="dt" sz="half" idx="10"/>
          </p:nvPr>
        </p:nvSpPr>
        <p:spPr>
          <a:xfrm>
            <a:off x="838200" y="6356350"/>
            <a:ext cx="2743200" cy="365125"/>
          </a:xfrm>
          <a:prstGeom prst="rect">
            <a:avLst/>
          </a:prstGeom>
        </p:spPr>
        <p:txBody>
          <a:bodyPr/>
          <a:lstStyle/>
          <a:p>
            <a:fld id="{FCDAD28B-05C3-4AE2-AB50-A86972B60151}" type="datetime1">
              <a:rPr lang="it-IT" smtClean="0"/>
              <a:t>06/07/2020</a:t>
            </a:fld>
            <a:endParaRPr lang="it-IT"/>
          </a:p>
        </p:txBody>
      </p:sp>
      <p:sp>
        <p:nvSpPr>
          <p:cNvPr id="5" name="Segnaposto piè di pagina 4">
            <a:extLst>
              <a:ext uri="{FF2B5EF4-FFF2-40B4-BE49-F238E27FC236}">
                <a16:creationId xmlns:a16="http://schemas.microsoft.com/office/drawing/2014/main" xmlns="" id="{6244D619-D774-4ACF-BA2D-21EF9BFDA517}"/>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1BDF467E-D47C-4AA1-8AD9-E305336D03E3}"/>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6480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648E4FD-B5EC-4625-BC0E-D135780323AC}"/>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C1D223FD-5AA4-45D4-8EB4-D90DF938289A}"/>
              </a:ext>
            </a:extLst>
          </p:cNvPr>
          <p:cNvSpPr>
            <a:spLocks noGrp="1"/>
          </p:cNvSpPr>
          <p:nvPr>
            <p:ph idx="1"/>
          </p:nvPr>
        </p:nvSpPr>
        <p:spPr>
          <a:xfrm>
            <a:off x="838200" y="1825625"/>
            <a:ext cx="10515600" cy="4351338"/>
          </a:xfrm>
          <a:prstGeom prst="rect">
            <a:avLst/>
          </a:prstGeo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7DB51A62-1453-4F86-A540-AE421AAF5D2C}"/>
              </a:ext>
            </a:extLst>
          </p:cNvPr>
          <p:cNvSpPr>
            <a:spLocks noGrp="1"/>
          </p:cNvSpPr>
          <p:nvPr>
            <p:ph type="dt" sz="half" idx="10"/>
          </p:nvPr>
        </p:nvSpPr>
        <p:spPr>
          <a:xfrm>
            <a:off x="838200" y="6356350"/>
            <a:ext cx="2743200" cy="365125"/>
          </a:xfrm>
          <a:prstGeom prst="rect">
            <a:avLst/>
          </a:prstGeom>
        </p:spPr>
        <p:txBody>
          <a:bodyPr/>
          <a:lstStyle/>
          <a:p>
            <a:fld id="{9956390A-FED3-47DF-AD80-205708B6B3A3}" type="datetime1">
              <a:rPr lang="it-IT" smtClean="0"/>
              <a:t>06/07/2020</a:t>
            </a:fld>
            <a:endParaRPr lang="it-IT"/>
          </a:p>
        </p:txBody>
      </p:sp>
      <p:sp>
        <p:nvSpPr>
          <p:cNvPr id="5" name="Segnaposto piè di pagina 4">
            <a:extLst>
              <a:ext uri="{FF2B5EF4-FFF2-40B4-BE49-F238E27FC236}">
                <a16:creationId xmlns:a16="http://schemas.microsoft.com/office/drawing/2014/main" xmlns="" id="{E0463C25-13EB-421C-88F7-17194F4AA9C5}"/>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48E7B947-E8A3-4601-8FD3-707C3AD21806}"/>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1489603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1D5A39-D76B-4029-A14B-C2333C16CE3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A7257D51-48C3-4A45-89D8-A71657E9735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xmlns="" id="{271A8B69-2243-49B4-AA24-84458D361A6D}"/>
              </a:ext>
            </a:extLst>
          </p:cNvPr>
          <p:cNvSpPr>
            <a:spLocks noGrp="1"/>
          </p:cNvSpPr>
          <p:nvPr>
            <p:ph type="dt" sz="half" idx="10"/>
          </p:nvPr>
        </p:nvSpPr>
        <p:spPr>
          <a:xfrm>
            <a:off x="838200" y="6356350"/>
            <a:ext cx="2743200" cy="365125"/>
          </a:xfrm>
          <a:prstGeom prst="rect">
            <a:avLst/>
          </a:prstGeom>
        </p:spPr>
        <p:txBody>
          <a:bodyPr/>
          <a:lstStyle/>
          <a:p>
            <a:fld id="{3F189645-6219-40FD-B332-93DAC886D368}" type="datetime1">
              <a:rPr lang="it-IT" smtClean="0"/>
              <a:t>06/07/2020</a:t>
            </a:fld>
            <a:endParaRPr lang="it-IT"/>
          </a:p>
        </p:txBody>
      </p:sp>
      <p:sp>
        <p:nvSpPr>
          <p:cNvPr id="5" name="Segnaposto piè di pagina 4">
            <a:extLst>
              <a:ext uri="{FF2B5EF4-FFF2-40B4-BE49-F238E27FC236}">
                <a16:creationId xmlns:a16="http://schemas.microsoft.com/office/drawing/2014/main" xmlns="" id="{60F3CC79-304E-4FBD-8B35-D688B10EC13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3AD9FE43-18E0-4D7F-9EDB-8E0B6160230A}"/>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420527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74305FA-73BB-42F8-B3DA-2379859B8E4B}"/>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EC9EFE23-0B78-410A-96DD-EB399DFAAEB8}"/>
              </a:ext>
            </a:extLst>
          </p:cNvPr>
          <p:cNvSpPr>
            <a:spLocks noGrp="1"/>
          </p:cNvSpPr>
          <p:nvPr>
            <p:ph sz="half" idx="1"/>
          </p:nvPr>
        </p:nvSpPr>
        <p:spPr>
          <a:xfrm>
            <a:off x="838200" y="1825625"/>
            <a:ext cx="5181600" cy="4351338"/>
          </a:xfrm>
          <a:prstGeom prst="rect">
            <a:avLst/>
          </a:prstGeo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A6B9CC41-E381-4E54-A037-34EDDC2A83B3}"/>
              </a:ext>
            </a:extLst>
          </p:cNvPr>
          <p:cNvSpPr>
            <a:spLocks noGrp="1"/>
          </p:cNvSpPr>
          <p:nvPr>
            <p:ph sz="half" idx="2"/>
          </p:nvPr>
        </p:nvSpPr>
        <p:spPr>
          <a:xfrm>
            <a:off x="6172200" y="1825625"/>
            <a:ext cx="5181600" cy="4351338"/>
          </a:xfrm>
          <a:prstGeom prst="rect">
            <a:avLst/>
          </a:prstGeo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B051B9B2-0D87-498E-8A84-FD615A8242CE}"/>
              </a:ext>
            </a:extLst>
          </p:cNvPr>
          <p:cNvSpPr>
            <a:spLocks noGrp="1"/>
          </p:cNvSpPr>
          <p:nvPr>
            <p:ph type="dt" sz="half" idx="10"/>
          </p:nvPr>
        </p:nvSpPr>
        <p:spPr>
          <a:xfrm>
            <a:off x="838200" y="6356350"/>
            <a:ext cx="2743200" cy="365125"/>
          </a:xfrm>
          <a:prstGeom prst="rect">
            <a:avLst/>
          </a:prstGeom>
        </p:spPr>
        <p:txBody>
          <a:bodyPr/>
          <a:lstStyle/>
          <a:p>
            <a:fld id="{66D626FA-FDE0-4D2D-973B-F4CA99CBCA23}" type="datetime1">
              <a:rPr lang="it-IT" smtClean="0"/>
              <a:t>06/07/2020</a:t>
            </a:fld>
            <a:endParaRPr lang="it-IT"/>
          </a:p>
        </p:txBody>
      </p:sp>
      <p:sp>
        <p:nvSpPr>
          <p:cNvPr id="6" name="Segnaposto piè di pagina 5">
            <a:extLst>
              <a:ext uri="{FF2B5EF4-FFF2-40B4-BE49-F238E27FC236}">
                <a16:creationId xmlns:a16="http://schemas.microsoft.com/office/drawing/2014/main" xmlns="" id="{5FCB656E-A412-40E4-AF80-4C69971BF6DB}"/>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xmlns="" id="{4A0129AB-8C67-42CB-9D78-70FDF125BDF3}"/>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2118065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C2DAD41-F8CD-483F-A547-78E258153E21}"/>
              </a:ext>
            </a:extLst>
          </p:cNvPr>
          <p:cNvSpPr>
            <a:spLocks noGrp="1"/>
          </p:cNvSpPr>
          <p:nvPr>
            <p:ph type="title"/>
          </p:nvPr>
        </p:nvSpPr>
        <p:spPr>
          <a:xfrm>
            <a:off x="839788" y="365125"/>
            <a:ext cx="10515600" cy="1325563"/>
          </a:xfrm>
          <a:prstGeom prst="rect">
            <a:avLst/>
          </a:prstGeo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EA0CA5BE-F18E-4902-B902-1D9D1EAA678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xmlns="" id="{50289ABF-3685-4890-81B1-9657CE005981}"/>
              </a:ext>
            </a:extLst>
          </p:cNvPr>
          <p:cNvSpPr>
            <a:spLocks noGrp="1"/>
          </p:cNvSpPr>
          <p:nvPr>
            <p:ph sz="half" idx="2"/>
          </p:nvPr>
        </p:nvSpPr>
        <p:spPr>
          <a:xfrm>
            <a:off x="839788" y="2505075"/>
            <a:ext cx="5157787" cy="3684588"/>
          </a:xfrm>
          <a:prstGeom prst="rect">
            <a:avLst/>
          </a:prstGeo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8A9E0B0A-0146-4B2D-AE03-997AD098AFC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xmlns="" id="{5F3EB626-A8CC-4365-B338-4BD47B6BF364}"/>
              </a:ext>
            </a:extLst>
          </p:cNvPr>
          <p:cNvSpPr>
            <a:spLocks noGrp="1"/>
          </p:cNvSpPr>
          <p:nvPr>
            <p:ph sz="quarter" idx="4"/>
          </p:nvPr>
        </p:nvSpPr>
        <p:spPr>
          <a:xfrm>
            <a:off x="6172200" y="2505075"/>
            <a:ext cx="5183188" cy="3684588"/>
          </a:xfrm>
          <a:prstGeom prst="rect">
            <a:avLst/>
          </a:prstGeo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B65A6639-D622-43F6-BADF-F107DF579F26}"/>
              </a:ext>
            </a:extLst>
          </p:cNvPr>
          <p:cNvSpPr>
            <a:spLocks noGrp="1"/>
          </p:cNvSpPr>
          <p:nvPr>
            <p:ph type="dt" sz="half" idx="10"/>
          </p:nvPr>
        </p:nvSpPr>
        <p:spPr>
          <a:xfrm>
            <a:off x="838200" y="6356350"/>
            <a:ext cx="2743200" cy="365125"/>
          </a:xfrm>
          <a:prstGeom prst="rect">
            <a:avLst/>
          </a:prstGeom>
        </p:spPr>
        <p:txBody>
          <a:bodyPr/>
          <a:lstStyle/>
          <a:p>
            <a:fld id="{C1A3F2AB-384D-4427-A191-3C3FA01936AA}" type="datetime1">
              <a:rPr lang="it-IT" smtClean="0"/>
              <a:t>06/07/2020</a:t>
            </a:fld>
            <a:endParaRPr lang="it-IT"/>
          </a:p>
        </p:txBody>
      </p:sp>
      <p:sp>
        <p:nvSpPr>
          <p:cNvPr id="8" name="Segnaposto piè di pagina 7">
            <a:extLst>
              <a:ext uri="{FF2B5EF4-FFF2-40B4-BE49-F238E27FC236}">
                <a16:creationId xmlns:a16="http://schemas.microsoft.com/office/drawing/2014/main" xmlns="" id="{19BEF0FA-D6EA-4811-AECA-ECA4684E81DC}"/>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egnaposto numero diapositiva 8">
            <a:extLst>
              <a:ext uri="{FF2B5EF4-FFF2-40B4-BE49-F238E27FC236}">
                <a16:creationId xmlns:a16="http://schemas.microsoft.com/office/drawing/2014/main" xmlns="" id="{13F3C3C1-AF7C-45FB-A1A7-C15D53504DED}"/>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302810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40F7EF0-01B9-4236-8EB6-19B9C26BB476}"/>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A158132E-9DA5-44DD-A9AD-5646FBAB91E2}"/>
              </a:ext>
            </a:extLst>
          </p:cNvPr>
          <p:cNvSpPr>
            <a:spLocks noGrp="1"/>
          </p:cNvSpPr>
          <p:nvPr>
            <p:ph type="dt" sz="half" idx="10"/>
          </p:nvPr>
        </p:nvSpPr>
        <p:spPr>
          <a:xfrm>
            <a:off x="838200" y="6356350"/>
            <a:ext cx="2743200" cy="365125"/>
          </a:xfrm>
          <a:prstGeom prst="rect">
            <a:avLst/>
          </a:prstGeom>
        </p:spPr>
        <p:txBody>
          <a:bodyPr/>
          <a:lstStyle/>
          <a:p>
            <a:fld id="{98FC7B59-7B9A-48B2-B40F-0541E74D10E2}" type="datetime1">
              <a:rPr lang="it-IT" smtClean="0"/>
              <a:t>06/07/2020</a:t>
            </a:fld>
            <a:endParaRPr lang="it-IT"/>
          </a:p>
        </p:txBody>
      </p:sp>
      <p:sp>
        <p:nvSpPr>
          <p:cNvPr id="4" name="Segnaposto piè di pagina 3">
            <a:extLst>
              <a:ext uri="{FF2B5EF4-FFF2-40B4-BE49-F238E27FC236}">
                <a16:creationId xmlns:a16="http://schemas.microsoft.com/office/drawing/2014/main" xmlns="" id="{FF36579C-F26A-43EE-A887-B0B18E3104D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xmlns="" id="{9E155120-259D-4C4E-861B-A6A6079E11A5}"/>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1877213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C7470A0D-8FEF-49DA-BB34-4DAA9F698B41}"/>
              </a:ext>
            </a:extLst>
          </p:cNvPr>
          <p:cNvSpPr>
            <a:spLocks noGrp="1"/>
          </p:cNvSpPr>
          <p:nvPr>
            <p:ph type="dt" sz="half" idx="10"/>
          </p:nvPr>
        </p:nvSpPr>
        <p:spPr>
          <a:xfrm>
            <a:off x="838200" y="6356350"/>
            <a:ext cx="2743200" cy="365125"/>
          </a:xfrm>
          <a:prstGeom prst="rect">
            <a:avLst/>
          </a:prstGeom>
        </p:spPr>
        <p:txBody>
          <a:bodyPr/>
          <a:lstStyle/>
          <a:p>
            <a:fld id="{E0CCD520-91EA-49C8-BB8F-A91679E70D55}" type="datetime1">
              <a:rPr lang="it-IT" smtClean="0"/>
              <a:t>06/07/2020</a:t>
            </a:fld>
            <a:endParaRPr lang="it-IT"/>
          </a:p>
        </p:txBody>
      </p:sp>
      <p:sp>
        <p:nvSpPr>
          <p:cNvPr id="3" name="Segnaposto piè di pagina 2">
            <a:extLst>
              <a:ext uri="{FF2B5EF4-FFF2-40B4-BE49-F238E27FC236}">
                <a16:creationId xmlns:a16="http://schemas.microsoft.com/office/drawing/2014/main" xmlns="" id="{ED2EEC48-0DFD-48C7-BF34-49D8D9081E3C}"/>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egnaposto numero diapositiva 3">
            <a:extLst>
              <a:ext uri="{FF2B5EF4-FFF2-40B4-BE49-F238E27FC236}">
                <a16:creationId xmlns:a16="http://schemas.microsoft.com/office/drawing/2014/main" xmlns="" id="{23ACEF55-01D5-4F6D-8491-1D57FCD1D1CA}"/>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232860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1DFCA09-E19A-4C2E-A542-3FFB4EB9D9E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64974FFA-744E-40EC-831C-FE05C6EACFE6}"/>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5208FEB4-569A-455D-A1DA-384D5A0DA51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1ED98783-90B3-45CC-BE19-5EF576BAC690}"/>
              </a:ext>
            </a:extLst>
          </p:cNvPr>
          <p:cNvSpPr>
            <a:spLocks noGrp="1"/>
          </p:cNvSpPr>
          <p:nvPr>
            <p:ph type="dt" sz="half" idx="10"/>
          </p:nvPr>
        </p:nvSpPr>
        <p:spPr>
          <a:xfrm>
            <a:off x="838200" y="6356350"/>
            <a:ext cx="2743200" cy="365125"/>
          </a:xfrm>
          <a:prstGeom prst="rect">
            <a:avLst/>
          </a:prstGeom>
        </p:spPr>
        <p:txBody>
          <a:bodyPr/>
          <a:lstStyle/>
          <a:p>
            <a:fld id="{F4A2F200-3015-483B-B6C5-1BE7FFBCDE7C}" type="datetime1">
              <a:rPr lang="it-IT" smtClean="0"/>
              <a:t>06/07/2020</a:t>
            </a:fld>
            <a:endParaRPr lang="it-IT"/>
          </a:p>
        </p:txBody>
      </p:sp>
      <p:sp>
        <p:nvSpPr>
          <p:cNvPr id="6" name="Segnaposto piè di pagina 5">
            <a:extLst>
              <a:ext uri="{FF2B5EF4-FFF2-40B4-BE49-F238E27FC236}">
                <a16:creationId xmlns:a16="http://schemas.microsoft.com/office/drawing/2014/main" xmlns="" id="{4D809006-2A3D-4296-920D-8109960DC509}"/>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xmlns="" id="{9C60A9BB-176E-40B4-808C-881F3736F6B4}"/>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3322425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D67A5A1-97EB-4506-998B-963012CEF0C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020FF702-30C5-4F20-A93A-FB3E95A44B0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BAD0CBEC-5F22-4CD5-8304-A3D10142110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2BC52B58-F047-4780-A0F3-7C0DE18E044D}"/>
              </a:ext>
            </a:extLst>
          </p:cNvPr>
          <p:cNvSpPr>
            <a:spLocks noGrp="1"/>
          </p:cNvSpPr>
          <p:nvPr>
            <p:ph type="dt" sz="half" idx="10"/>
          </p:nvPr>
        </p:nvSpPr>
        <p:spPr>
          <a:xfrm>
            <a:off x="838200" y="6356350"/>
            <a:ext cx="2743200" cy="365125"/>
          </a:xfrm>
          <a:prstGeom prst="rect">
            <a:avLst/>
          </a:prstGeom>
        </p:spPr>
        <p:txBody>
          <a:bodyPr/>
          <a:lstStyle/>
          <a:p>
            <a:fld id="{E264683C-E75E-42A1-A852-6368232E615D}" type="datetime1">
              <a:rPr lang="it-IT" smtClean="0"/>
              <a:t>06/07/2020</a:t>
            </a:fld>
            <a:endParaRPr lang="it-IT"/>
          </a:p>
        </p:txBody>
      </p:sp>
      <p:sp>
        <p:nvSpPr>
          <p:cNvPr id="6" name="Segnaposto piè di pagina 5">
            <a:extLst>
              <a:ext uri="{FF2B5EF4-FFF2-40B4-BE49-F238E27FC236}">
                <a16:creationId xmlns:a16="http://schemas.microsoft.com/office/drawing/2014/main" xmlns="" id="{9A8BDAA3-83C6-43F1-8715-936F13B5B6F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xmlns="" id="{8222AFCA-5D09-4263-9892-FBD6DE4B4C04}"/>
              </a:ext>
            </a:extLst>
          </p:cNvPr>
          <p:cNvSpPr>
            <a:spLocks noGrp="1"/>
          </p:cNvSpPr>
          <p:nvPr>
            <p:ph type="sldNum" sz="quarter" idx="12"/>
          </p:nvPr>
        </p:nvSpPr>
        <p:spPr>
          <a:xfrm>
            <a:off x="8610600" y="6356350"/>
            <a:ext cx="2743200" cy="365125"/>
          </a:xfrm>
          <a:prstGeom prst="rect">
            <a:avLst/>
          </a:prstGeom>
        </p:spPr>
        <p:txBody>
          <a:bodyPr/>
          <a:lstStyle/>
          <a:p>
            <a:fld id="{DB6C61FE-E3D7-4216-8B83-667C753556FF}" type="slidenum">
              <a:rPr lang="it-IT" smtClean="0"/>
              <a:t>‹N›</a:t>
            </a:fld>
            <a:endParaRPr lang="it-IT"/>
          </a:p>
        </p:txBody>
      </p:sp>
    </p:spTree>
    <p:extLst>
      <p:ext uri="{BB962C8B-B14F-4D97-AF65-F5344CB8AC3E}">
        <p14:creationId xmlns:p14="http://schemas.microsoft.com/office/powerpoint/2010/main" val="306139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magine 7">
            <a:extLst>
              <a:ext uri="{FF2B5EF4-FFF2-40B4-BE49-F238E27FC236}">
                <a16:creationId xmlns:a16="http://schemas.microsoft.com/office/drawing/2014/main" xmlns="" id="{C44ECABF-0E32-484C-906A-477E5326BE5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800272" y="6147799"/>
            <a:ext cx="1069675" cy="524794"/>
          </a:xfrm>
          <a:prstGeom prst="rect">
            <a:avLst/>
          </a:prstGeom>
        </p:spPr>
      </p:pic>
      <p:sp>
        <p:nvSpPr>
          <p:cNvPr id="9" name="Rettangolo 8">
            <a:extLst>
              <a:ext uri="{FF2B5EF4-FFF2-40B4-BE49-F238E27FC236}">
                <a16:creationId xmlns:a16="http://schemas.microsoft.com/office/drawing/2014/main" xmlns="" id="{C07157D1-76C6-47D3-B177-3D8B28B1F90D}"/>
              </a:ext>
            </a:extLst>
          </p:cNvPr>
          <p:cNvSpPr/>
          <p:nvPr userDrawn="1"/>
        </p:nvSpPr>
        <p:spPr>
          <a:xfrm>
            <a:off x="-422694" y="6147799"/>
            <a:ext cx="11162581" cy="52479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Ovale 9">
            <a:extLst>
              <a:ext uri="{FF2B5EF4-FFF2-40B4-BE49-F238E27FC236}">
                <a16:creationId xmlns:a16="http://schemas.microsoft.com/office/drawing/2014/main" xmlns="" id="{8EBD9DD5-D693-4608-B968-71E556A9A17A}"/>
              </a:ext>
            </a:extLst>
          </p:cNvPr>
          <p:cNvSpPr/>
          <p:nvPr userDrawn="1"/>
        </p:nvSpPr>
        <p:spPr>
          <a:xfrm>
            <a:off x="9532188" y="6091727"/>
            <a:ext cx="828136" cy="63693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xmlns="" id="{8EB46FBF-FF45-486C-B2FE-6C5F6D46651E}"/>
              </a:ext>
            </a:extLst>
          </p:cNvPr>
          <p:cNvSpPr/>
          <p:nvPr userDrawn="1"/>
        </p:nvSpPr>
        <p:spPr>
          <a:xfrm>
            <a:off x="-1" y="178904"/>
            <a:ext cx="11869948" cy="5754757"/>
          </a:xfrm>
          <a:prstGeom prst="rect">
            <a:avLst/>
          </a:prstGeom>
          <a:solidFill>
            <a:schemeClr val="accent1">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xmlns="" id="{1F2E65A5-5D90-4B7D-895C-E44263C5102E}"/>
              </a:ext>
            </a:extLst>
          </p:cNvPr>
          <p:cNvSpPr txBox="1"/>
          <p:nvPr userDrawn="1"/>
        </p:nvSpPr>
        <p:spPr>
          <a:xfrm>
            <a:off x="4511241" y="6262047"/>
            <a:ext cx="6142382" cy="292388"/>
          </a:xfrm>
          <a:prstGeom prst="rect">
            <a:avLst/>
          </a:prstGeom>
          <a:noFill/>
        </p:spPr>
        <p:txBody>
          <a:bodyPr wrap="square" rtlCol="0">
            <a:spAutoFit/>
          </a:bodyPr>
          <a:lstStyle/>
          <a:p>
            <a:r>
              <a:rPr lang="it-IT" sz="1300" dirty="0">
                <a:solidFill>
                  <a:schemeClr val="bg1"/>
                </a:solidFill>
              </a:rPr>
              <a:t>Successioni internazionali e devoluzione dei beni: casi concreti  |  </a:t>
            </a:r>
            <a:r>
              <a:rPr lang="it-IT" sz="1300" dirty="0" err="1">
                <a:solidFill>
                  <a:schemeClr val="bg1"/>
                </a:solidFill>
              </a:rPr>
              <a:t>Webinar</a:t>
            </a:r>
            <a:r>
              <a:rPr lang="it-IT" sz="1300" dirty="0">
                <a:solidFill>
                  <a:schemeClr val="bg1"/>
                </a:solidFill>
              </a:rPr>
              <a:t>, 6 luglio 2020</a:t>
            </a:r>
          </a:p>
        </p:txBody>
      </p:sp>
    </p:spTree>
    <p:extLst>
      <p:ext uri="{BB962C8B-B14F-4D97-AF65-F5344CB8AC3E}">
        <p14:creationId xmlns:p14="http://schemas.microsoft.com/office/powerpoint/2010/main" val="2420162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xmlns="" id="{18D71AE2-B8BB-49BD-8619-3B2EF78AD79A}"/>
              </a:ext>
            </a:extLst>
          </p:cNvPr>
          <p:cNvSpPr/>
          <p:nvPr/>
        </p:nvSpPr>
        <p:spPr>
          <a:xfrm>
            <a:off x="1777042" y="646981"/>
            <a:ext cx="6883879" cy="490843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xmlns="" id="{B8C83D24-8B74-4E4C-8D46-AD7B3EEFEAD1}"/>
              </a:ext>
            </a:extLst>
          </p:cNvPr>
          <p:cNvSpPr txBox="1"/>
          <p:nvPr/>
        </p:nvSpPr>
        <p:spPr>
          <a:xfrm>
            <a:off x="1954257" y="784875"/>
            <a:ext cx="5550724" cy="5232202"/>
          </a:xfrm>
          <a:prstGeom prst="rect">
            <a:avLst/>
          </a:prstGeom>
          <a:noFill/>
        </p:spPr>
        <p:txBody>
          <a:bodyPr wrap="square" rtlCol="0">
            <a:spAutoFit/>
          </a:bodyPr>
          <a:lstStyle/>
          <a:p>
            <a:pPr algn="just"/>
            <a:r>
              <a:rPr lang="it-IT" sz="2400" dirty="0">
                <a:solidFill>
                  <a:schemeClr val="bg1"/>
                </a:solidFill>
              </a:rPr>
              <a:t>SUCCESSIONI INTERNAZIONALI</a:t>
            </a:r>
          </a:p>
          <a:p>
            <a:pPr algn="just"/>
            <a:r>
              <a:rPr lang="it-IT" sz="2400" dirty="0">
                <a:solidFill>
                  <a:schemeClr val="bg1"/>
                </a:solidFill>
              </a:rPr>
              <a:t>E DEVOLUZIONE DEI BENI:</a:t>
            </a:r>
          </a:p>
          <a:p>
            <a:pPr algn="just"/>
            <a:r>
              <a:rPr lang="it-IT" sz="2400" dirty="0">
                <a:solidFill>
                  <a:schemeClr val="bg1"/>
                </a:solidFill>
              </a:rPr>
              <a:t>CASI CONCRETI</a:t>
            </a:r>
          </a:p>
          <a:p>
            <a:pPr algn="just"/>
            <a:endParaRPr lang="it-IT" dirty="0">
              <a:solidFill>
                <a:schemeClr val="bg1"/>
              </a:solidFill>
            </a:endParaRPr>
          </a:p>
          <a:p>
            <a:pPr algn="just"/>
            <a:endParaRPr lang="it-IT" dirty="0">
              <a:solidFill>
                <a:schemeClr val="bg1"/>
              </a:solidFill>
            </a:endParaRPr>
          </a:p>
          <a:p>
            <a:pPr algn="just"/>
            <a:r>
              <a:rPr lang="it-IT" dirty="0" err="1">
                <a:solidFill>
                  <a:schemeClr val="bg1"/>
                </a:solidFill>
                <a:latin typeface="+mj-lt"/>
              </a:rPr>
              <a:t>Webinar</a:t>
            </a:r>
            <a:r>
              <a:rPr lang="it-IT" dirty="0">
                <a:solidFill>
                  <a:schemeClr val="bg1"/>
                </a:solidFill>
                <a:latin typeface="+mj-lt"/>
              </a:rPr>
              <a:t>, 6 luglio 2020</a:t>
            </a:r>
          </a:p>
          <a:p>
            <a:pPr algn="just"/>
            <a:endParaRPr lang="it-IT" b="1" dirty="0">
              <a:solidFill>
                <a:schemeClr val="bg1"/>
              </a:solidFill>
              <a:latin typeface="+mj-lt"/>
            </a:endParaRPr>
          </a:p>
          <a:p>
            <a:pPr algn="just"/>
            <a:r>
              <a:rPr lang="it-IT" b="1" dirty="0">
                <a:solidFill>
                  <a:schemeClr val="bg1"/>
                </a:solidFill>
                <a:latin typeface="+mj-lt"/>
              </a:rPr>
              <a:t>Prof. Avv. Roberta Clerici</a:t>
            </a:r>
          </a:p>
          <a:p>
            <a:pPr algn="just"/>
            <a:r>
              <a:rPr lang="it-IT" sz="1600" dirty="0">
                <a:solidFill>
                  <a:schemeClr val="bg1"/>
                </a:solidFill>
                <a:latin typeface="+mj-lt"/>
              </a:rPr>
              <a:t>Ordinario di Diritto </a:t>
            </a:r>
            <a:r>
              <a:rPr lang="it-IT" sz="1600" dirty="0" smtClean="0">
                <a:solidFill>
                  <a:schemeClr val="bg1"/>
                </a:solidFill>
                <a:latin typeface="+mj-lt"/>
              </a:rPr>
              <a:t>Internazionale f. r., </a:t>
            </a:r>
            <a:r>
              <a:rPr lang="it-IT" sz="1600" dirty="0">
                <a:solidFill>
                  <a:schemeClr val="bg1"/>
                </a:solidFill>
                <a:latin typeface="+mj-lt"/>
              </a:rPr>
              <a:t>Università degli Studi di Milano</a:t>
            </a:r>
          </a:p>
          <a:p>
            <a:pPr algn="just"/>
            <a:endParaRPr lang="it-IT" b="1" dirty="0">
              <a:solidFill>
                <a:schemeClr val="bg1"/>
              </a:solidFill>
              <a:latin typeface="+mj-lt"/>
            </a:endParaRPr>
          </a:p>
          <a:p>
            <a:pPr algn="just"/>
            <a:r>
              <a:rPr lang="it-IT" b="1" dirty="0">
                <a:solidFill>
                  <a:schemeClr val="bg1"/>
                </a:solidFill>
                <a:latin typeface="+mj-lt"/>
              </a:rPr>
              <a:t>Avv. e </a:t>
            </a:r>
            <a:r>
              <a:rPr lang="it-IT" b="1" dirty="0" err="1">
                <a:solidFill>
                  <a:schemeClr val="bg1"/>
                </a:solidFill>
                <a:latin typeface="+mj-lt"/>
              </a:rPr>
              <a:t>Ra’in</a:t>
            </a:r>
            <a:r>
              <a:rPr lang="it-IT" b="1" dirty="0">
                <a:solidFill>
                  <a:schemeClr val="bg1"/>
                </a:solidFill>
                <a:latin typeface="+mj-lt"/>
              </a:rPr>
              <a:t> Paola della Campa</a:t>
            </a:r>
          </a:p>
          <a:p>
            <a:pPr algn="just"/>
            <a:r>
              <a:rPr lang="it-IT" sz="1600" dirty="0">
                <a:solidFill>
                  <a:schemeClr val="bg1"/>
                </a:solidFill>
                <a:latin typeface="+mj-lt"/>
              </a:rPr>
              <a:t>Cocuzza &amp; Associati</a:t>
            </a:r>
          </a:p>
          <a:p>
            <a:pPr algn="just"/>
            <a:endParaRPr lang="it-IT" dirty="0">
              <a:solidFill>
                <a:schemeClr val="bg1"/>
              </a:solidFill>
              <a:latin typeface="+mj-lt"/>
            </a:endParaRPr>
          </a:p>
          <a:p>
            <a:pPr algn="just"/>
            <a:r>
              <a:rPr lang="it-IT" b="1" dirty="0">
                <a:solidFill>
                  <a:schemeClr val="bg1"/>
                </a:solidFill>
                <a:latin typeface="+mj-lt"/>
              </a:rPr>
              <a:t>Avv. Valentina Roberto</a:t>
            </a:r>
          </a:p>
          <a:p>
            <a:pPr algn="just"/>
            <a:r>
              <a:rPr lang="it-IT" sz="1600" dirty="0" err="1">
                <a:solidFill>
                  <a:schemeClr val="bg1"/>
                </a:solidFill>
                <a:latin typeface="+mj-lt"/>
              </a:rPr>
              <a:t>Marcheselli</a:t>
            </a:r>
            <a:r>
              <a:rPr lang="it-IT" sz="1600" dirty="0">
                <a:solidFill>
                  <a:schemeClr val="bg1"/>
                </a:solidFill>
                <a:latin typeface="+mj-lt"/>
              </a:rPr>
              <a:t> &amp; Roberto</a:t>
            </a:r>
          </a:p>
          <a:p>
            <a:pPr algn="just"/>
            <a:r>
              <a:rPr lang="it-IT" dirty="0">
                <a:solidFill>
                  <a:schemeClr val="bg1"/>
                </a:solidFill>
                <a:latin typeface="+mj-lt"/>
              </a:rPr>
              <a:t> </a:t>
            </a:r>
          </a:p>
          <a:p>
            <a:pPr algn="just"/>
            <a:endParaRPr lang="it-IT" dirty="0">
              <a:solidFill>
                <a:schemeClr val="bg1"/>
              </a:solidFill>
            </a:endParaRPr>
          </a:p>
        </p:txBody>
      </p:sp>
      <p:sp>
        <p:nvSpPr>
          <p:cNvPr id="5" name="Rettangolo 4">
            <a:extLst>
              <a:ext uri="{FF2B5EF4-FFF2-40B4-BE49-F238E27FC236}">
                <a16:creationId xmlns:a16="http://schemas.microsoft.com/office/drawing/2014/main" xmlns="" id="{86DC1C1B-917C-4D49-B3E4-F9D8E2173D84}"/>
              </a:ext>
            </a:extLst>
          </p:cNvPr>
          <p:cNvSpPr/>
          <p:nvPr/>
        </p:nvSpPr>
        <p:spPr>
          <a:xfrm>
            <a:off x="10737012" y="6147542"/>
            <a:ext cx="1158814" cy="52930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a:extLst>
              <a:ext uri="{FF2B5EF4-FFF2-40B4-BE49-F238E27FC236}">
                <a16:creationId xmlns:a16="http://schemas.microsoft.com/office/drawing/2014/main" xmlns="" id="{6F317F57-DC98-4C0A-A43F-8AC388FC03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8130" y="146648"/>
            <a:ext cx="2927696" cy="1436359"/>
          </a:xfrm>
          <a:prstGeom prst="rect">
            <a:avLst/>
          </a:prstGeom>
        </p:spPr>
      </p:pic>
    </p:spTree>
    <p:extLst>
      <p:ext uri="{BB962C8B-B14F-4D97-AF65-F5344CB8AC3E}">
        <p14:creationId xmlns:p14="http://schemas.microsoft.com/office/powerpoint/2010/main" val="3288099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t>Avv. Valentina ROBERTO</a:t>
            </a:r>
            <a:r>
              <a:rPr lang="it-IT" dirty="0"/>
              <a:t/>
            </a:r>
            <a:br>
              <a:rPr lang="it-IT" dirty="0"/>
            </a:br>
            <a:r>
              <a:rPr lang="it-IT" dirty="0" smtClean="0"/>
              <a:t/>
            </a:r>
            <a:br>
              <a:rPr lang="it-IT" dirty="0" smtClean="0"/>
            </a:br>
            <a:r>
              <a:rPr lang="it-IT" sz="2800" dirty="0" smtClean="0"/>
              <a:t>Massa ereditaria:  BENI  IN  I   E IN   F</a:t>
            </a:r>
            <a:endParaRPr lang="it-IT" sz="2800" dirty="0"/>
          </a:p>
        </p:txBody>
      </p:sp>
      <p:sp>
        <p:nvSpPr>
          <p:cNvPr id="3" name="Segnaposto contenuto 2"/>
          <p:cNvSpPr>
            <a:spLocks noGrp="1"/>
          </p:cNvSpPr>
          <p:nvPr>
            <p:ph idx="1"/>
          </p:nvPr>
        </p:nvSpPr>
        <p:spPr/>
        <p:txBody>
          <a:bodyPr/>
          <a:lstStyle/>
          <a:p>
            <a:pPr marL="0" indent="0">
              <a:buNone/>
            </a:pPr>
            <a:endParaRPr lang="it-IT" dirty="0" smtClean="0"/>
          </a:p>
          <a:p>
            <a:pPr marL="0" indent="0">
              <a:buNone/>
            </a:pPr>
            <a:r>
              <a:rPr lang="it-IT" dirty="0" smtClean="0"/>
              <a:t>Al fine di poter svincolare i beni della massa ereditaria è necessario presentare: </a:t>
            </a:r>
          </a:p>
          <a:p>
            <a:endParaRPr lang="it-IT" dirty="0" smtClean="0"/>
          </a:p>
          <a:p>
            <a:r>
              <a:rPr lang="it-IT" dirty="0" smtClean="0"/>
              <a:t>Dichiarazione di successione in Italia, competenza del curatore</a:t>
            </a:r>
          </a:p>
          <a:p>
            <a:endParaRPr lang="it-IT" dirty="0" smtClean="0"/>
          </a:p>
          <a:p>
            <a:r>
              <a:rPr lang="it-IT" dirty="0" smtClean="0"/>
              <a:t>Dichiarazione di successione in Francia, nomina di un notaio e di un </a:t>
            </a:r>
            <a:r>
              <a:rPr lang="it-IT" dirty="0" smtClean="0"/>
              <a:t>genealogista</a:t>
            </a:r>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10</a:t>
            </a:fld>
            <a:endParaRPr lang="it-IT"/>
          </a:p>
        </p:txBody>
      </p:sp>
    </p:spTree>
    <p:extLst>
      <p:ext uri="{BB962C8B-B14F-4D97-AF65-F5344CB8AC3E}">
        <p14:creationId xmlns:p14="http://schemas.microsoft.com/office/powerpoint/2010/main" val="1360661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b="1" dirty="0"/>
              <a:t>Articolo </a:t>
            </a:r>
            <a:r>
              <a:rPr lang="it-IT" b="1" dirty="0" smtClean="0"/>
              <a:t>33</a:t>
            </a:r>
            <a:r>
              <a:rPr lang="it-IT" dirty="0" smtClean="0"/>
              <a:t>           </a:t>
            </a:r>
            <a:r>
              <a:rPr lang="it-IT" b="1" dirty="0" smtClean="0"/>
              <a:t>Eredità </a:t>
            </a:r>
            <a:r>
              <a:rPr lang="it-IT" b="1" dirty="0"/>
              <a:t>vacante</a:t>
            </a:r>
          </a:p>
          <a:p>
            <a:r>
              <a:rPr lang="it-IT" dirty="0"/>
              <a:t>Nella misura in cui, secondo la legge applicabile alla successione ai sensi del presente regolamento, non vi siano disposizioni a causa di morte che istituiscano eredi o legatari, né persone fisiche che abbiano diritto di succedere per legge, l’applicazione della legge così determinata non osta al diritto di uno Stato membro o di un’istituzione designata dalla legge di quello Stato di acquisire a norma della propria legge i beni ereditari situati sul suo territorio, a condizione che i creditori possano chiedere di soddisfare i propri crediti con tutti i beni caduti in successione.</a:t>
            </a:r>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11</a:t>
            </a:fld>
            <a:endParaRPr lang="it-IT"/>
          </a:p>
        </p:txBody>
      </p:sp>
    </p:spTree>
    <p:extLst>
      <p:ext uri="{BB962C8B-B14F-4D97-AF65-F5344CB8AC3E}">
        <p14:creationId xmlns:p14="http://schemas.microsoft.com/office/powerpoint/2010/main" val="63012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t>Avv. Valentina ROBERTO</a:t>
            </a:r>
            <a:r>
              <a:rPr lang="it-IT" dirty="0"/>
              <a:t/>
            </a:r>
            <a:br>
              <a:rPr lang="it-IT" dirty="0"/>
            </a:br>
            <a:r>
              <a:rPr lang="it-IT" dirty="0" smtClean="0"/>
              <a:t/>
            </a:r>
            <a:br>
              <a:rPr lang="it-IT" dirty="0" smtClean="0"/>
            </a:br>
            <a:r>
              <a:rPr lang="it-IT" sz="2800" dirty="0" smtClean="0"/>
              <a:t>DEVOLUZIONE ALLO STATO</a:t>
            </a:r>
            <a:endParaRPr lang="it-IT" sz="2800" dirty="0"/>
          </a:p>
        </p:txBody>
      </p:sp>
      <p:sp>
        <p:nvSpPr>
          <p:cNvPr id="3" name="Segnaposto contenuto 2"/>
          <p:cNvSpPr>
            <a:spLocks noGrp="1"/>
          </p:cNvSpPr>
          <p:nvPr>
            <p:ph idx="1"/>
          </p:nvPr>
        </p:nvSpPr>
        <p:spPr/>
        <p:txBody>
          <a:bodyPr/>
          <a:lstStyle/>
          <a:p>
            <a:endParaRPr lang="it-IT" dirty="0" smtClean="0"/>
          </a:p>
          <a:p>
            <a:r>
              <a:rPr lang="it-IT" dirty="0" smtClean="0"/>
              <a:t>Acquisizione opera di diritto, senza necessità di accettazione</a:t>
            </a:r>
          </a:p>
          <a:p>
            <a:r>
              <a:rPr lang="it-IT" dirty="0" smtClean="0"/>
              <a:t>Non può essere fatta rinuncia</a:t>
            </a:r>
          </a:p>
          <a:p>
            <a:r>
              <a:rPr lang="it-IT" dirty="0" smtClean="0"/>
              <a:t>Non occorre attendere il termine di ex art. 480 c.c.</a:t>
            </a:r>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12</a:t>
            </a:fld>
            <a:endParaRPr lang="it-IT"/>
          </a:p>
        </p:txBody>
      </p:sp>
    </p:spTree>
    <p:extLst>
      <p:ext uri="{BB962C8B-B14F-4D97-AF65-F5344CB8AC3E}">
        <p14:creationId xmlns:p14="http://schemas.microsoft.com/office/powerpoint/2010/main" val="14896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t>Avv. Valentina ROBERTO</a:t>
            </a:r>
            <a:r>
              <a:rPr lang="it-IT" dirty="0"/>
              <a:t/>
            </a:r>
            <a:br>
              <a:rPr lang="it-IT" dirty="0"/>
            </a:br>
            <a:r>
              <a:rPr lang="it-IT" dirty="0" smtClean="0"/>
              <a:t/>
            </a:r>
            <a:br>
              <a:rPr lang="it-IT" dirty="0" smtClean="0"/>
            </a:br>
            <a:r>
              <a:rPr lang="it-IT" sz="2800" dirty="0" smtClean="0"/>
              <a:t>RINVENIMENTO DELL’EREDE</a:t>
            </a:r>
            <a:endParaRPr lang="it-IT" sz="2800" dirty="0"/>
          </a:p>
        </p:txBody>
      </p:sp>
      <p:sp>
        <p:nvSpPr>
          <p:cNvPr id="3" name="Segnaposto contenuto 2"/>
          <p:cNvSpPr>
            <a:spLocks noGrp="1"/>
          </p:cNvSpPr>
          <p:nvPr>
            <p:ph idx="1"/>
          </p:nvPr>
        </p:nvSpPr>
        <p:spPr/>
        <p:txBody>
          <a:bodyPr/>
          <a:lstStyle/>
          <a:p>
            <a:pPr marL="0" indent="0" algn="ctr">
              <a:buNone/>
            </a:pPr>
            <a:r>
              <a:rPr lang="it-IT" dirty="0" smtClean="0"/>
              <a:t>L’erede </a:t>
            </a:r>
            <a:r>
              <a:rPr lang="it-IT" dirty="0" smtClean="0"/>
              <a:t>che accetta dovrà: </a:t>
            </a:r>
            <a:endParaRPr lang="it-IT" dirty="0" smtClean="0"/>
          </a:p>
          <a:p>
            <a:pPr marL="0" indent="0" algn="ctr">
              <a:buNone/>
            </a:pPr>
            <a:endParaRPr lang="it-IT" dirty="0" smtClean="0"/>
          </a:p>
          <a:p>
            <a:r>
              <a:rPr lang="it-IT" dirty="0" smtClean="0"/>
              <a:t>Aprire </a:t>
            </a:r>
            <a:r>
              <a:rPr lang="it-IT" dirty="0" smtClean="0"/>
              <a:t>il codice fiscale, se straniero</a:t>
            </a:r>
          </a:p>
          <a:p>
            <a:r>
              <a:rPr lang="it-IT" dirty="0" smtClean="0"/>
              <a:t>Depositare la «seconda prima» dichiarazione di successione in Italia</a:t>
            </a:r>
          </a:p>
          <a:p>
            <a:r>
              <a:rPr lang="it-IT" dirty="0" smtClean="0"/>
              <a:t>Pagare le imposte dovute secondo la legislazione italiana (intero patrimonio)  e francese (solo beni in </a:t>
            </a:r>
            <a:r>
              <a:rPr lang="it-IT" dirty="0" smtClean="0"/>
              <a:t>F); convenzioni per evitare la </a:t>
            </a:r>
            <a:r>
              <a:rPr lang="it-IT" b="1" dirty="0" smtClean="0"/>
              <a:t>doppia imposizione </a:t>
            </a:r>
            <a:r>
              <a:rPr lang="it-IT" dirty="0" smtClean="0"/>
              <a:t>e detraibilità </a:t>
            </a:r>
            <a:r>
              <a:rPr lang="it-IT" smtClean="0"/>
              <a:t>altre imposte </a:t>
            </a:r>
            <a:r>
              <a:rPr lang="it-IT" smtClean="0"/>
              <a:t>art</a:t>
            </a:r>
            <a:r>
              <a:rPr lang="it-IT" dirty="0" smtClean="0"/>
              <a:t>. 26 c. 1 lettera B TUSD</a:t>
            </a:r>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13</a:t>
            </a:fld>
            <a:endParaRPr lang="it-IT"/>
          </a:p>
        </p:txBody>
      </p:sp>
    </p:spTree>
    <p:extLst>
      <p:ext uri="{BB962C8B-B14F-4D97-AF65-F5344CB8AC3E}">
        <p14:creationId xmlns:p14="http://schemas.microsoft.com/office/powerpoint/2010/main" val="875338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7E15AC5-86F3-4EE3-B731-0CEDC1DD5D51}"/>
              </a:ext>
            </a:extLst>
          </p:cNvPr>
          <p:cNvSpPr>
            <a:spLocks noGrp="1"/>
          </p:cNvSpPr>
          <p:nvPr>
            <p:ph type="title"/>
          </p:nvPr>
        </p:nvSpPr>
        <p:spPr/>
        <p:txBody>
          <a:bodyPr/>
          <a:lstStyle/>
          <a:p>
            <a:r>
              <a:rPr lang="it-IT" sz="2400" dirty="0"/>
              <a:t>Avv</a:t>
            </a:r>
            <a:r>
              <a:rPr lang="it-IT" sz="2400" dirty="0" smtClean="0"/>
              <a:t>. e </a:t>
            </a:r>
            <a:r>
              <a:rPr lang="it-IT" sz="2400" dirty="0" err="1" smtClean="0"/>
              <a:t>RA’in</a:t>
            </a:r>
            <a:r>
              <a:rPr lang="it-IT" sz="2400" dirty="0" smtClean="0"/>
              <a:t> Paola della Campa</a:t>
            </a:r>
            <a:br>
              <a:rPr lang="it-IT" sz="2400" dirty="0" smtClean="0"/>
            </a:br>
            <a:r>
              <a:rPr lang="it-IT" sz="2400" dirty="0" smtClean="0"/>
              <a:t/>
            </a:r>
            <a:br>
              <a:rPr lang="it-IT" sz="2400" dirty="0" smtClean="0"/>
            </a:br>
            <a:r>
              <a:rPr lang="it-IT" sz="2800" dirty="0" smtClean="0"/>
              <a:t>CASO </a:t>
            </a:r>
            <a:r>
              <a:rPr lang="it-IT" sz="2800" dirty="0"/>
              <a:t>2</a:t>
            </a:r>
            <a:r>
              <a:rPr lang="it-IT" sz="2800" dirty="0" smtClean="0"/>
              <a:t>: </a:t>
            </a:r>
            <a:r>
              <a:rPr lang="it-IT" sz="2800" dirty="0"/>
              <a:t>APPLICAZIONE LEGGE STRANIERA </a:t>
            </a:r>
          </a:p>
        </p:txBody>
      </p:sp>
      <p:sp>
        <p:nvSpPr>
          <p:cNvPr id="3" name="Segnaposto contenuto 2">
            <a:extLst>
              <a:ext uri="{FF2B5EF4-FFF2-40B4-BE49-F238E27FC236}">
                <a16:creationId xmlns:a16="http://schemas.microsoft.com/office/drawing/2014/main" xmlns="" id="{47F58C2A-8AE4-4BB6-89DB-C6621713775E}"/>
              </a:ext>
            </a:extLst>
          </p:cNvPr>
          <p:cNvSpPr>
            <a:spLocks noGrp="1"/>
          </p:cNvSpPr>
          <p:nvPr>
            <p:ph idx="1"/>
          </p:nvPr>
        </p:nvSpPr>
        <p:spPr/>
        <p:txBody>
          <a:bodyPr/>
          <a:lstStyle/>
          <a:p>
            <a:r>
              <a:rPr lang="it-IT" dirty="0"/>
              <a:t>cittadina tedesca residente in Italia fa testamento in Germania</a:t>
            </a:r>
          </a:p>
          <a:p>
            <a:r>
              <a:rPr lang="it-IT" dirty="0"/>
              <a:t>nel testamento sceglie la legge tedesca</a:t>
            </a:r>
          </a:p>
          <a:p>
            <a:r>
              <a:rPr lang="it-IT" dirty="0"/>
              <a:t>istituisce «primo erede» (</a:t>
            </a:r>
            <a:r>
              <a:rPr lang="it-IT" i="1" dirty="0" err="1"/>
              <a:t>Vorerbe</a:t>
            </a:r>
            <a:r>
              <a:rPr lang="it-IT" dirty="0"/>
              <a:t>) il marito e «secondo erede» (</a:t>
            </a:r>
            <a:r>
              <a:rPr lang="it-IT" i="1" dirty="0" err="1"/>
              <a:t>Nacherbe</a:t>
            </a:r>
            <a:r>
              <a:rPr lang="it-IT" dirty="0"/>
              <a:t>) il figlio di primo letto</a:t>
            </a:r>
          </a:p>
          <a:p>
            <a:r>
              <a:rPr lang="it-IT" dirty="0"/>
              <a:t>il marito, in qualità di erede, avrà l’onere di amministrare e conservare i beni a favore del figlio  </a:t>
            </a:r>
          </a:p>
          <a:p>
            <a:r>
              <a:rPr lang="it-IT" dirty="0"/>
              <a:t>il patrimonio, mobiliare ed immobiliare, è sito sia in Italia che in </a:t>
            </a:r>
            <a:r>
              <a:rPr lang="it-IT" dirty="0" smtClean="0"/>
              <a:t>Germania</a:t>
            </a:r>
          </a:p>
          <a:p>
            <a:r>
              <a:rPr lang="it-IT" dirty="0"/>
              <a:t>l</a:t>
            </a:r>
            <a:r>
              <a:rPr lang="it-IT" dirty="0" smtClean="0"/>
              <a:t>’istituto è riconoscibile in Italia?</a:t>
            </a:r>
            <a:endParaRPr lang="it-IT" dirty="0"/>
          </a:p>
        </p:txBody>
      </p:sp>
    </p:spTree>
    <p:extLst>
      <p:ext uri="{BB962C8B-B14F-4D97-AF65-F5344CB8AC3E}">
        <p14:creationId xmlns:p14="http://schemas.microsoft.com/office/powerpoint/2010/main" val="32391721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sz="2400" b="1" dirty="0"/>
              <a:t>Articolo 22</a:t>
            </a:r>
            <a:r>
              <a:rPr lang="it-IT" sz="2400" dirty="0"/>
              <a:t>            </a:t>
            </a:r>
            <a:r>
              <a:rPr lang="it-IT" sz="2400" b="1" dirty="0"/>
              <a:t>Scelta di legge</a:t>
            </a:r>
          </a:p>
          <a:p>
            <a:r>
              <a:rPr lang="it-IT" sz="2400" dirty="0"/>
              <a:t>1.   Una persona può scegliere come legge che regola la sua intera successione la legge dello Stato di cui ha la cittadinanza al momento della scelta o al momento della morte.</a:t>
            </a:r>
          </a:p>
          <a:p>
            <a:r>
              <a:rPr lang="it-IT" sz="2400" dirty="0"/>
              <a:t>Una persona con più di una cittadinanza può scegliere la legge di uno qualsiasi degli Stati di cui ha la cittadinanza al momento della scelta o al momento della morte.</a:t>
            </a:r>
          </a:p>
          <a:p>
            <a:r>
              <a:rPr lang="it-IT" sz="2400" dirty="0"/>
              <a:t>2.   La scelta di legge deve essere effettuata in modo espresso a mezzo di dichiarazione resa nella forma di una disposizione a causa di morte o risultare dalle clausole di tale disposizione. (</a:t>
            </a:r>
            <a:r>
              <a:rPr lang="it-IT" sz="2400" i="1" dirty="0"/>
              <a:t>omissis</a:t>
            </a:r>
            <a:r>
              <a:rPr lang="it-IT" sz="2400" dirty="0"/>
              <a:t>)</a:t>
            </a:r>
          </a:p>
          <a:p>
            <a:endParaRPr lang="it-IT" dirty="0"/>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15</a:t>
            </a:fld>
            <a:endParaRPr lang="it-IT"/>
          </a:p>
        </p:txBody>
      </p:sp>
    </p:spTree>
    <p:extLst>
      <p:ext uri="{BB962C8B-B14F-4D97-AF65-F5344CB8AC3E}">
        <p14:creationId xmlns:p14="http://schemas.microsoft.com/office/powerpoint/2010/main" val="3902920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R.Clerici</a:t>
            </a:r>
            <a:r>
              <a:rPr lang="it-IT" sz="2800" dirty="0" smtClean="0"/>
              <a:t/>
            </a:r>
            <a:br>
              <a:rPr lang="it-IT" sz="2800" dirty="0" smtClean="0"/>
            </a:br>
            <a:r>
              <a:rPr lang="it-IT" sz="2800" cap="small" dirty="0" smtClean="0"/>
              <a:t>Sostituzione </a:t>
            </a:r>
            <a:r>
              <a:rPr lang="it-IT" sz="2800" cap="small" dirty="0" err="1" smtClean="0"/>
              <a:t>fidecommissaria</a:t>
            </a:r>
            <a:r>
              <a:rPr lang="it-IT" dirty="0" smtClean="0"/>
              <a:t/>
            </a:r>
            <a:br>
              <a:rPr lang="it-IT" dirty="0" smtClean="0"/>
            </a:b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dirty="0" smtClean="0"/>
              <a:t>Riconoscibilità istituto straniero Corte di Cassazione 5 aprile 1984 n. 2215</a:t>
            </a:r>
          </a:p>
          <a:p>
            <a:r>
              <a:rPr lang="it-IT" dirty="0" smtClean="0"/>
              <a:t>Art. </a:t>
            </a:r>
            <a:r>
              <a:rPr lang="it-IT" smtClean="0"/>
              <a:t>692 c.c. </a:t>
            </a:r>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16</a:t>
            </a:fld>
            <a:endParaRPr lang="it-IT"/>
          </a:p>
        </p:txBody>
      </p:sp>
    </p:spTree>
    <p:extLst>
      <p:ext uri="{BB962C8B-B14F-4D97-AF65-F5344CB8AC3E}">
        <p14:creationId xmlns:p14="http://schemas.microsoft.com/office/powerpoint/2010/main" val="1525264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E939B1-E69A-4D89-8B9D-2A29DF06BA92}"/>
              </a:ext>
            </a:extLst>
          </p:cNvPr>
          <p:cNvSpPr>
            <a:spLocks noGrp="1"/>
          </p:cNvSpPr>
          <p:nvPr>
            <p:ph type="title"/>
          </p:nvPr>
        </p:nvSpPr>
        <p:spPr/>
        <p:txBody>
          <a:bodyPr/>
          <a:lstStyle/>
          <a:p>
            <a:r>
              <a:rPr lang="it-IT" sz="2400" dirty="0">
                <a:solidFill>
                  <a:prstClr val="black"/>
                </a:solidFill>
              </a:rPr>
              <a:t>Avv. e </a:t>
            </a:r>
            <a:r>
              <a:rPr lang="it-IT" sz="2400" dirty="0" err="1">
                <a:solidFill>
                  <a:prstClr val="black"/>
                </a:solidFill>
              </a:rPr>
              <a:t>RA’in</a:t>
            </a:r>
            <a:r>
              <a:rPr lang="it-IT" sz="2400" dirty="0">
                <a:solidFill>
                  <a:prstClr val="black"/>
                </a:solidFill>
              </a:rPr>
              <a:t> Paola della Campa</a:t>
            </a:r>
            <a:br>
              <a:rPr lang="it-IT" sz="2400" dirty="0">
                <a:solidFill>
                  <a:prstClr val="black"/>
                </a:solidFill>
              </a:rPr>
            </a:br>
            <a:r>
              <a:rPr lang="it-IT" sz="2400" dirty="0">
                <a:solidFill>
                  <a:prstClr val="black"/>
                </a:solidFill>
              </a:rPr>
              <a:t/>
            </a:r>
            <a:br>
              <a:rPr lang="it-IT" sz="2400" dirty="0">
                <a:solidFill>
                  <a:prstClr val="black"/>
                </a:solidFill>
              </a:rPr>
            </a:br>
            <a:r>
              <a:rPr lang="it-IT" sz="2800" dirty="0" smtClean="0">
                <a:solidFill>
                  <a:prstClr val="black"/>
                </a:solidFill>
              </a:rPr>
              <a:t>CASO 2 (segue): TRASCRIVIBILITA’ DEL VINCOLO</a:t>
            </a:r>
            <a:endParaRPr lang="it-IT" dirty="0"/>
          </a:p>
        </p:txBody>
      </p:sp>
      <p:sp>
        <p:nvSpPr>
          <p:cNvPr id="6" name="Segnaposto contenuto 5">
            <a:extLst>
              <a:ext uri="{FF2B5EF4-FFF2-40B4-BE49-F238E27FC236}">
                <a16:creationId xmlns:a16="http://schemas.microsoft.com/office/drawing/2014/main" xmlns="" id="{23AA33C8-C2FD-44D7-BC00-F9647513CC2B}"/>
              </a:ext>
            </a:extLst>
          </p:cNvPr>
          <p:cNvSpPr>
            <a:spLocks noGrp="1"/>
          </p:cNvSpPr>
          <p:nvPr>
            <p:ph idx="1"/>
          </p:nvPr>
        </p:nvSpPr>
        <p:spPr/>
        <p:txBody>
          <a:bodyPr/>
          <a:lstStyle/>
          <a:p>
            <a:endParaRPr lang="it-IT" dirty="0" smtClean="0"/>
          </a:p>
          <a:p>
            <a:endParaRPr lang="it-IT" dirty="0"/>
          </a:p>
          <a:p>
            <a:r>
              <a:rPr lang="it-IT" dirty="0" smtClean="0"/>
              <a:t>il </a:t>
            </a:r>
            <a:r>
              <a:rPr lang="it-IT" dirty="0"/>
              <a:t>vincolo è trascrivibile in Germania ante apertura della successione</a:t>
            </a:r>
          </a:p>
          <a:p>
            <a:r>
              <a:rPr lang="it-IT" dirty="0"/>
              <a:t>è possibile la trascrizione anticipata anche sull’immobile in Italia?</a:t>
            </a:r>
          </a:p>
          <a:p>
            <a:r>
              <a:rPr lang="it-IT" dirty="0"/>
              <a:t>Come si trascrive il vincolo dopo l’apertura della successione?</a:t>
            </a:r>
          </a:p>
          <a:p>
            <a:endParaRPr lang="it-IT" dirty="0"/>
          </a:p>
        </p:txBody>
      </p:sp>
    </p:spTree>
    <p:extLst>
      <p:ext uri="{BB962C8B-B14F-4D97-AF65-F5344CB8AC3E}">
        <p14:creationId xmlns:p14="http://schemas.microsoft.com/office/powerpoint/2010/main" val="2676233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b="1" dirty="0"/>
              <a:t>Articolo </a:t>
            </a:r>
            <a:r>
              <a:rPr lang="it-IT" b="1" dirty="0" smtClean="0"/>
              <a:t>31</a:t>
            </a:r>
            <a:r>
              <a:rPr lang="it-IT" dirty="0" smtClean="0"/>
              <a:t>               </a:t>
            </a:r>
            <a:r>
              <a:rPr lang="it-IT" b="1" dirty="0" smtClean="0"/>
              <a:t>Adattamento </a:t>
            </a:r>
            <a:r>
              <a:rPr lang="it-IT" b="1" dirty="0"/>
              <a:t>dei diritti reali</a:t>
            </a:r>
          </a:p>
          <a:p>
            <a:r>
              <a:rPr lang="it-IT" dirty="0"/>
              <a:t>Se una persona invoca un diritto reale che le spetta secondo la legge applicabile alla successione e la legge dello Stato membro in cui il diritto è invocato non conosce il diritto reale in questione, tale diritto è adattato, se necessario e nella misura del possibile, al diritto reale equivalente più vicino previsto dalla legge di tale Stato, tenendo conto degli obiettivi e degli interessi perseguiti dal diritto reale in questione nonché dei suoi effetti</a:t>
            </a:r>
            <a:r>
              <a:rPr lang="it-IT" dirty="0" smtClean="0"/>
              <a:t>.</a:t>
            </a:r>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18</a:t>
            </a:fld>
            <a:endParaRPr lang="it-IT"/>
          </a:p>
        </p:txBody>
      </p:sp>
    </p:spTree>
    <p:extLst>
      <p:ext uri="{BB962C8B-B14F-4D97-AF65-F5344CB8AC3E}">
        <p14:creationId xmlns:p14="http://schemas.microsoft.com/office/powerpoint/2010/main" val="3514902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sz="2400" b="1" dirty="0"/>
              <a:t>Corte di giustizia, 12 ottobre 2017, in causa C-2018/2016, </a:t>
            </a:r>
            <a:r>
              <a:rPr lang="it-IT" sz="2400" b="1" dirty="0" err="1" smtClean="0"/>
              <a:t>Kubicka</a:t>
            </a:r>
            <a:endParaRPr lang="it-IT" sz="2400" b="1" dirty="0" smtClean="0"/>
          </a:p>
          <a:p>
            <a:r>
              <a:rPr lang="it-IT" sz="2400" dirty="0"/>
              <a:t>L’articolo 1, paragrafo 2, lettere k) ed l), nonché l’articolo 31 del regolamento (UE) n. 650/2012 </a:t>
            </a:r>
            <a:r>
              <a:rPr lang="it-IT" sz="2400" dirty="0" smtClean="0"/>
              <a:t>(…) devono </a:t>
            </a:r>
            <a:r>
              <a:rPr lang="it-IT" sz="2400" dirty="0"/>
              <a:t>essere interpretati nel senso che essi </a:t>
            </a:r>
            <a:r>
              <a:rPr lang="it-IT" sz="2400" i="1" dirty="0"/>
              <a:t>ostano al diniego di riconoscimento, da parte di un’autorità di uno Stato membro, degli effetti reali del legato «per rivendicazione», conosciuto dal diritto applicabile alla successione,</a:t>
            </a:r>
            <a:r>
              <a:rPr lang="it-IT" sz="2400" dirty="0"/>
              <a:t> per il quale un testatore abbia optato conformemente all’articolo 22, paragrafo 1, di detto regolamento, qualora questo diniego si fondi sul motivo vertente sul fatto che tale legato ha ad oggetto il diritto di proprietà su un immobile situato in detto Stato membro, </a:t>
            </a:r>
            <a:r>
              <a:rPr lang="it-IT" sz="2400" i="1" dirty="0"/>
              <a:t>la cui legislazione non conosce l’istituto </a:t>
            </a:r>
            <a:r>
              <a:rPr lang="it-IT" sz="2400" dirty="0"/>
              <a:t>del legato ad effetti reali diretti alla data di apertura della successione.</a:t>
            </a:r>
          </a:p>
          <a:p>
            <a:endParaRPr lang="it-IT" sz="2400" dirty="0"/>
          </a:p>
          <a:p>
            <a:endParaRPr lang="it-IT" sz="2000" dirty="0"/>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19</a:t>
            </a:fld>
            <a:endParaRPr lang="it-IT"/>
          </a:p>
        </p:txBody>
      </p:sp>
    </p:spTree>
    <p:extLst>
      <p:ext uri="{BB962C8B-B14F-4D97-AF65-F5344CB8AC3E}">
        <p14:creationId xmlns:p14="http://schemas.microsoft.com/office/powerpoint/2010/main" val="2191137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B7296F8-0D74-46D3-80F9-7E3C7495E236}"/>
              </a:ext>
            </a:extLst>
          </p:cNvPr>
          <p:cNvSpPr>
            <a:spLocks noGrp="1"/>
          </p:cNvSpPr>
          <p:nvPr>
            <p:ph type="title"/>
          </p:nvPr>
        </p:nvSpPr>
        <p:spPr/>
        <p:txBody>
          <a:bodyPr/>
          <a:lstStyle/>
          <a:p>
            <a:r>
              <a:rPr lang="it-IT" sz="2400" dirty="0" smtClean="0"/>
              <a:t>R. </a:t>
            </a:r>
            <a:r>
              <a:rPr lang="it-IT" sz="2400" dirty="0"/>
              <a:t>Clerici</a:t>
            </a:r>
            <a:br>
              <a:rPr lang="it-IT" sz="2400" dirty="0"/>
            </a:br>
            <a:r>
              <a:rPr lang="it-IT" sz="2400" dirty="0"/>
              <a:t>REGOLAMENTO (UE) N. 650/2012</a:t>
            </a:r>
          </a:p>
        </p:txBody>
      </p:sp>
      <p:sp>
        <p:nvSpPr>
          <p:cNvPr id="3" name="Segnaposto contenuto 2">
            <a:extLst>
              <a:ext uri="{FF2B5EF4-FFF2-40B4-BE49-F238E27FC236}">
                <a16:creationId xmlns:a16="http://schemas.microsoft.com/office/drawing/2014/main" xmlns="" id="{DF05E624-8DF9-4B0A-AB9D-F2BBA0CABA94}"/>
              </a:ext>
            </a:extLst>
          </p:cNvPr>
          <p:cNvSpPr>
            <a:spLocks noGrp="1"/>
          </p:cNvSpPr>
          <p:nvPr>
            <p:ph idx="1"/>
          </p:nvPr>
        </p:nvSpPr>
        <p:spPr/>
        <p:txBody>
          <a:bodyPr/>
          <a:lstStyle/>
          <a:p>
            <a:r>
              <a:rPr lang="it-IT" dirty="0"/>
              <a:t>REGOLAMENTO (UE) N. 650/2012 DEL PARLAMENTO EUROPEO E DEL </a:t>
            </a:r>
            <a:r>
              <a:rPr lang="it-IT" dirty="0" smtClean="0"/>
              <a:t>CONSIGLIO del </a:t>
            </a:r>
            <a:r>
              <a:rPr lang="it-IT" dirty="0"/>
              <a:t>4 luglio 2012</a:t>
            </a:r>
          </a:p>
          <a:p>
            <a:r>
              <a:rPr lang="it-IT" dirty="0"/>
              <a:t>relativo alla competenza, alla legge applicabile, al riconoscimento e all’esecuzione delle decisioni e all’accettazione e all’esecuzione degli atti pubblici in materia di successioni e alla creazione di un certificato successorio </a:t>
            </a:r>
            <a:r>
              <a:rPr lang="it-IT" dirty="0" smtClean="0"/>
              <a:t>europeo</a:t>
            </a:r>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2</a:t>
            </a:fld>
            <a:endParaRPr lang="it-IT"/>
          </a:p>
        </p:txBody>
      </p:sp>
    </p:spTree>
    <p:extLst>
      <p:ext uri="{BB962C8B-B14F-4D97-AF65-F5344CB8AC3E}">
        <p14:creationId xmlns:p14="http://schemas.microsoft.com/office/powerpoint/2010/main" val="1458344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E939B1-E69A-4D89-8B9D-2A29DF06BA92}"/>
              </a:ext>
            </a:extLst>
          </p:cNvPr>
          <p:cNvSpPr>
            <a:spLocks noGrp="1"/>
          </p:cNvSpPr>
          <p:nvPr>
            <p:ph type="title"/>
          </p:nvPr>
        </p:nvSpPr>
        <p:spPr/>
        <p:txBody>
          <a:bodyPr/>
          <a:lstStyle/>
          <a:p>
            <a:r>
              <a:rPr lang="it-IT" sz="2400" dirty="0">
                <a:solidFill>
                  <a:prstClr val="black"/>
                </a:solidFill>
              </a:rPr>
              <a:t>Avv. e </a:t>
            </a:r>
            <a:r>
              <a:rPr lang="it-IT" sz="2400" dirty="0" err="1">
                <a:solidFill>
                  <a:prstClr val="black"/>
                </a:solidFill>
              </a:rPr>
              <a:t>RA’in</a:t>
            </a:r>
            <a:r>
              <a:rPr lang="it-IT" sz="2400" dirty="0">
                <a:solidFill>
                  <a:prstClr val="black"/>
                </a:solidFill>
              </a:rPr>
              <a:t> Paola della Campa</a:t>
            </a:r>
            <a:br>
              <a:rPr lang="it-IT" sz="2400" dirty="0">
                <a:solidFill>
                  <a:prstClr val="black"/>
                </a:solidFill>
              </a:rPr>
            </a:br>
            <a:r>
              <a:rPr lang="it-IT" sz="2400" dirty="0">
                <a:solidFill>
                  <a:prstClr val="black"/>
                </a:solidFill>
              </a:rPr>
              <a:t/>
            </a:r>
            <a:br>
              <a:rPr lang="it-IT" sz="2400" dirty="0">
                <a:solidFill>
                  <a:prstClr val="black"/>
                </a:solidFill>
              </a:rPr>
            </a:br>
            <a:r>
              <a:rPr lang="it-IT" sz="2800" dirty="0">
                <a:solidFill>
                  <a:prstClr val="black"/>
                </a:solidFill>
              </a:rPr>
              <a:t>CASO 2 (segue): Effetti della sentenza </a:t>
            </a:r>
            <a:r>
              <a:rPr lang="it-IT" sz="2800" dirty="0" err="1">
                <a:solidFill>
                  <a:prstClr val="black"/>
                </a:solidFill>
              </a:rPr>
              <a:t>Kubicka</a:t>
            </a:r>
            <a:r>
              <a:rPr lang="it-IT" sz="2800" dirty="0">
                <a:solidFill>
                  <a:prstClr val="black"/>
                </a:solidFill>
              </a:rPr>
              <a:t> sul caso in </a:t>
            </a:r>
            <a:r>
              <a:rPr lang="it-IT" sz="2800" dirty="0" smtClean="0">
                <a:solidFill>
                  <a:prstClr val="black"/>
                </a:solidFill>
              </a:rPr>
              <a:t>esame (1)</a:t>
            </a:r>
            <a:r>
              <a:rPr lang="it-IT" sz="2800" dirty="0"/>
              <a:t/>
            </a:r>
            <a:br>
              <a:rPr lang="it-IT" sz="2800" dirty="0"/>
            </a:br>
            <a:endParaRPr lang="it-IT" sz="2800" dirty="0"/>
          </a:p>
        </p:txBody>
      </p:sp>
      <p:sp>
        <p:nvSpPr>
          <p:cNvPr id="6" name="Segnaposto contenuto 5">
            <a:extLst>
              <a:ext uri="{FF2B5EF4-FFF2-40B4-BE49-F238E27FC236}">
                <a16:creationId xmlns:a16="http://schemas.microsoft.com/office/drawing/2014/main" xmlns="" id="{23AA33C8-C2FD-44D7-BC00-F9647513CC2B}"/>
              </a:ext>
            </a:extLst>
          </p:cNvPr>
          <p:cNvSpPr>
            <a:spLocks noGrp="1"/>
          </p:cNvSpPr>
          <p:nvPr>
            <p:ph idx="1"/>
          </p:nvPr>
        </p:nvSpPr>
        <p:spPr/>
        <p:txBody>
          <a:bodyPr/>
          <a:lstStyle/>
          <a:p>
            <a:endParaRPr lang="it-IT" dirty="0">
              <a:solidFill>
                <a:prstClr val="black"/>
              </a:solidFill>
              <a:latin typeface="+mj-lt"/>
              <a:ea typeface="+mj-ea"/>
              <a:cs typeface="+mj-cs"/>
            </a:endParaRPr>
          </a:p>
          <a:p>
            <a:pPr algn="just"/>
            <a:r>
              <a:rPr lang="it-IT" dirty="0"/>
              <a:t>Uno Stato membro non può negare il riconoscimento degli effetti reali di un istituto non conosciuto dalla legislazione di tale Stato, avente ad oggetto il diritto di proprietà su un immobile situato in detto Stato membro</a:t>
            </a:r>
          </a:p>
          <a:p>
            <a:pPr algn="just"/>
            <a:r>
              <a:rPr lang="it-IT" dirty="0"/>
              <a:t>L’istituto di diritto successorio dell’ordinamento tedesco andrà riconosciuto</a:t>
            </a:r>
          </a:p>
          <a:p>
            <a:pPr algn="just"/>
            <a:r>
              <a:rPr lang="it-IT" dirty="0"/>
              <a:t>La trascrizione del vincolo non potrà essere negata</a:t>
            </a:r>
          </a:p>
        </p:txBody>
      </p:sp>
    </p:spTree>
    <p:extLst>
      <p:ext uri="{BB962C8B-B14F-4D97-AF65-F5344CB8AC3E}">
        <p14:creationId xmlns:p14="http://schemas.microsoft.com/office/powerpoint/2010/main" val="42203123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E939B1-E69A-4D89-8B9D-2A29DF06BA92}"/>
              </a:ext>
            </a:extLst>
          </p:cNvPr>
          <p:cNvSpPr>
            <a:spLocks noGrp="1"/>
          </p:cNvSpPr>
          <p:nvPr>
            <p:ph type="title"/>
          </p:nvPr>
        </p:nvSpPr>
        <p:spPr/>
        <p:txBody>
          <a:bodyPr/>
          <a:lstStyle/>
          <a:p>
            <a:r>
              <a:rPr lang="it-IT" sz="2400" dirty="0">
                <a:solidFill>
                  <a:prstClr val="black"/>
                </a:solidFill>
              </a:rPr>
              <a:t>Avv. e </a:t>
            </a:r>
            <a:r>
              <a:rPr lang="it-IT" sz="2400" dirty="0" err="1">
                <a:solidFill>
                  <a:prstClr val="black"/>
                </a:solidFill>
              </a:rPr>
              <a:t>RA’in</a:t>
            </a:r>
            <a:r>
              <a:rPr lang="it-IT" sz="2400" dirty="0">
                <a:solidFill>
                  <a:prstClr val="black"/>
                </a:solidFill>
              </a:rPr>
              <a:t> Paola della Campa</a:t>
            </a:r>
            <a:br>
              <a:rPr lang="it-IT" sz="2400" dirty="0">
                <a:solidFill>
                  <a:prstClr val="black"/>
                </a:solidFill>
              </a:rPr>
            </a:br>
            <a:r>
              <a:rPr lang="it-IT" sz="2400" dirty="0">
                <a:solidFill>
                  <a:prstClr val="black"/>
                </a:solidFill>
              </a:rPr>
              <a:t/>
            </a:r>
            <a:br>
              <a:rPr lang="it-IT" sz="2400" dirty="0">
                <a:solidFill>
                  <a:prstClr val="black"/>
                </a:solidFill>
              </a:rPr>
            </a:br>
            <a:r>
              <a:rPr lang="it-IT" sz="2800" dirty="0">
                <a:solidFill>
                  <a:prstClr val="black"/>
                </a:solidFill>
              </a:rPr>
              <a:t>CASO 2 (segue): Effetti della sentenza </a:t>
            </a:r>
            <a:r>
              <a:rPr lang="it-IT" sz="2800" dirty="0" err="1">
                <a:solidFill>
                  <a:prstClr val="black"/>
                </a:solidFill>
              </a:rPr>
              <a:t>Kubicka</a:t>
            </a:r>
            <a:r>
              <a:rPr lang="it-IT" sz="2800" dirty="0">
                <a:solidFill>
                  <a:prstClr val="black"/>
                </a:solidFill>
              </a:rPr>
              <a:t> sul caso in esame </a:t>
            </a:r>
            <a:r>
              <a:rPr lang="it-IT" sz="2800" dirty="0" smtClean="0">
                <a:solidFill>
                  <a:prstClr val="black"/>
                </a:solidFill>
              </a:rPr>
              <a:t>(2)</a:t>
            </a:r>
            <a:r>
              <a:rPr lang="it-IT" dirty="0"/>
              <a:t/>
            </a:r>
            <a:br>
              <a:rPr lang="it-IT" dirty="0"/>
            </a:br>
            <a:endParaRPr lang="it-IT" dirty="0"/>
          </a:p>
        </p:txBody>
      </p:sp>
      <p:sp>
        <p:nvSpPr>
          <p:cNvPr id="6" name="Segnaposto contenuto 5">
            <a:extLst>
              <a:ext uri="{FF2B5EF4-FFF2-40B4-BE49-F238E27FC236}">
                <a16:creationId xmlns:a16="http://schemas.microsoft.com/office/drawing/2014/main" xmlns="" id="{23AA33C8-C2FD-44D7-BC00-F9647513CC2B}"/>
              </a:ext>
            </a:extLst>
          </p:cNvPr>
          <p:cNvSpPr>
            <a:spLocks noGrp="1"/>
          </p:cNvSpPr>
          <p:nvPr>
            <p:ph idx="1"/>
          </p:nvPr>
        </p:nvSpPr>
        <p:spPr>
          <a:xfrm>
            <a:off x="838200" y="1924335"/>
            <a:ext cx="10352964" cy="4252628"/>
          </a:xfrm>
        </p:spPr>
        <p:txBody>
          <a:bodyPr/>
          <a:lstStyle/>
          <a:p>
            <a:pPr marL="0" indent="0">
              <a:buNone/>
            </a:pPr>
            <a:endParaRPr lang="it-IT" dirty="0"/>
          </a:p>
          <a:p>
            <a:pPr algn="just"/>
            <a:r>
              <a:rPr lang="it-IT" dirty="0"/>
              <a:t>Precedente: parere dell’Ufficio Studi del Notariato a Quesito Internazionale n. 11-2015/A</a:t>
            </a:r>
          </a:p>
          <a:p>
            <a:pPr marL="263525" indent="0" algn="just">
              <a:buNone/>
            </a:pPr>
            <a:r>
              <a:rPr lang="it-IT" dirty="0"/>
              <a:t>Sul presupposto dell’analogia dell’istituto in esame alla sostituzione fedecommissaria, si suggerì al notaio di trascrivere il vincolo testamentario dopo l’apertura della successione ai sensi dell’art. 2648 co 4, cc (“</a:t>
            </a:r>
            <a:r>
              <a:rPr lang="it-IT" i="1" dirty="0"/>
              <a:t>La trascrizione dell'acquisto del legato si opera sulla base di un estratto autentico del testamento</a:t>
            </a:r>
            <a:r>
              <a:rPr lang="it-IT" dirty="0"/>
              <a:t>”)</a:t>
            </a:r>
          </a:p>
        </p:txBody>
      </p:sp>
    </p:spTree>
    <p:extLst>
      <p:ext uri="{BB962C8B-B14F-4D97-AF65-F5344CB8AC3E}">
        <p14:creationId xmlns:p14="http://schemas.microsoft.com/office/powerpoint/2010/main" val="1623969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dirty="0"/>
              <a:t>CAPO </a:t>
            </a:r>
            <a:r>
              <a:rPr lang="it-IT" dirty="0" smtClean="0"/>
              <a:t>VI       CERTIFICATO </a:t>
            </a:r>
            <a:r>
              <a:rPr lang="it-IT" dirty="0"/>
              <a:t>SUCCESSORIO EUROPEO </a:t>
            </a:r>
            <a:endParaRPr lang="it-IT" dirty="0" smtClean="0"/>
          </a:p>
          <a:p>
            <a:r>
              <a:rPr lang="it-IT" b="1" dirty="0" smtClean="0"/>
              <a:t>Artt</a:t>
            </a:r>
            <a:r>
              <a:rPr lang="it-IT" b="1" dirty="0"/>
              <a:t>. </a:t>
            </a:r>
            <a:r>
              <a:rPr lang="it-IT" b="1" dirty="0" smtClean="0"/>
              <a:t>62-73 del regolamento 650/2012</a:t>
            </a:r>
          </a:p>
          <a:p>
            <a:endParaRPr lang="it-IT" b="1" dirty="0" smtClean="0"/>
          </a:p>
          <a:p>
            <a:r>
              <a:rPr lang="it-IT" b="1" dirty="0" smtClean="0"/>
              <a:t>Regolamento </a:t>
            </a:r>
            <a:r>
              <a:rPr lang="it-IT" b="1" dirty="0"/>
              <a:t>(UE)  di esecuzione della Commissione concernente i relativi moduli n. 1329/2014 del 9 dicembre </a:t>
            </a:r>
            <a:r>
              <a:rPr lang="it-IT" b="1" dirty="0" smtClean="0"/>
              <a:t>2014</a:t>
            </a:r>
            <a:endParaRPr lang="it-IT" b="1" dirty="0"/>
          </a:p>
          <a:p>
            <a:endParaRPr lang="it-IT" b="1"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22</a:t>
            </a:fld>
            <a:endParaRPr lang="it-IT"/>
          </a:p>
        </p:txBody>
      </p:sp>
    </p:spTree>
    <p:extLst>
      <p:ext uri="{BB962C8B-B14F-4D97-AF65-F5344CB8AC3E}">
        <p14:creationId xmlns:p14="http://schemas.microsoft.com/office/powerpoint/2010/main" val="36150350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b="1" dirty="0"/>
              <a:t>Articolo 62 </a:t>
            </a:r>
            <a:r>
              <a:rPr lang="it-IT" dirty="0"/>
              <a:t>        </a:t>
            </a:r>
            <a:r>
              <a:rPr lang="it-IT" b="1" dirty="0" smtClean="0"/>
              <a:t>Istituzione </a:t>
            </a:r>
            <a:r>
              <a:rPr lang="it-IT" b="1" dirty="0"/>
              <a:t>di un certificato successorio europeo</a:t>
            </a:r>
          </a:p>
          <a:p>
            <a:r>
              <a:rPr lang="it-IT" sz="2400" dirty="0"/>
              <a:t>1.   Il presente regolamento istituisce un certificato successorio europeo («certificato») che è rilasciato per essere utilizzato in un altro Stato membro e produce gli effetti di cui all’articolo 69.</a:t>
            </a:r>
          </a:p>
          <a:p>
            <a:r>
              <a:rPr lang="it-IT" sz="2400" dirty="0"/>
              <a:t>2.   L’uso del certificato non è obbligatorio.</a:t>
            </a:r>
          </a:p>
          <a:p>
            <a:r>
              <a:rPr lang="it-IT" sz="2400" dirty="0"/>
              <a:t>3.   Il certificato non sostituisce i documenti interni utilizzati per scopi analoghi negli Stati membri. Tuttavia, una volta rilasciato per essere utilizzato in un altro Stato membro, il certificato produce gli effetti di cui all’articolo 69 anche nello Stato membro le cui autorità lo hanno rilasciato in forza del presente capo.</a:t>
            </a:r>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23</a:t>
            </a:fld>
            <a:endParaRPr lang="it-IT"/>
          </a:p>
        </p:txBody>
      </p:sp>
    </p:spTree>
    <p:extLst>
      <p:ext uri="{BB962C8B-B14F-4D97-AF65-F5344CB8AC3E}">
        <p14:creationId xmlns:p14="http://schemas.microsoft.com/office/powerpoint/2010/main" val="18099952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b="1" dirty="0"/>
              <a:t>Articolo </a:t>
            </a:r>
            <a:r>
              <a:rPr lang="it-IT" b="1" dirty="0" smtClean="0"/>
              <a:t>69  </a:t>
            </a:r>
            <a:r>
              <a:rPr lang="it-IT" dirty="0" smtClean="0"/>
              <a:t>            </a:t>
            </a:r>
            <a:r>
              <a:rPr lang="it-IT" b="1" dirty="0" smtClean="0"/>
              <a:t>Effetti </a:t>
            </a:r>
            <a:r>
              <a:rPr lang="it-IT" b="1" dirty="0"/>
              <a:t>del certificato</a:t>
            </a:r>
          </a:p>
          <a:p>
            <a:r>
              <a:rPr lang="it-IT" dirty="0"/>
              <a:t>1.   Il certificato produce i suoi effetti in tutti gli Stati membri senza che sia necessario il ricorso ad alcun procedimento</a:t>
            </a:r>
            <a:r>
              <a:rPr lang="it-IT" dirty="0" smtClean="0"/>
              <a:t>. (</a:t>
            </a:r>
            <a:r>
              <a:rPr lang="it-IT" i="1" dirty="0" smtClean="0"/>
              <a:t>omissis</a:t>
            </a:r>
            <a:r>
              <a:rPr lang="it-IT" dirty="0" smtClean="0"/>
              <a:t>)</a:t>
            </a:r>
            <a:endParaRPr lang="it-IT" dirty="0"/>
          </a:p>
          <a:p>
            <a:r>
              <a:rPr lang="it-IT" dirty="0"/>
              <a:t>5.   Il certificato costituisce titolo idoneo per l’</a:t>
            </a:r>
            <a:r>
              <a:rPr lang="it-IT" i="1" dirty="0"/>
              <a:t>iscrizione di beni ereditari nel pertinente registro di uno Stato membro</a:t>
            </a:r>
            <a:r>
              <a:rPr lang="it-IT" dirty="0"/>
              <a:t>, fatto salvo l’articolo 1, paragrafo 2, lettere k) e l).</a:t>
            </a:r>
          </a:p>
          <a:p>
            <a:r>
              <a:rPr lang="it-IT" dirty="0" smtClean="0"/>
              <a:t>.</a:t>
            </a:r>
            <a:endParaRPr lang="it-IT" dirty="0"/>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24</a:t>
            </a:fld>
            <a:endParaRPr lang="it-IT"/>
          </a:p>
        </p:txBody>
      </p:sp>
    </p:spTree>
    <p:extLst>
      <p:ext uri="{BB962C8B-B14F-4D97-AF65-F5344CB8AC3E}">
        <p14:creationId xmlns:p14="http://schemas.microsoft.com/office/powerpoint/2010/main" val="5219288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E939B1-E69A-4D89-8B9D-2A29DF06BA92}"/>
              </a:ext>
            </a:extLst>
          </p:cNvPr>
          <p:cNvSpPr>
            <a:spLocks noGrp="1"/>
          </p:cNvSpPr>
          <p:nvPr>
            <p:ph type="title"/>
          </p:nvPr>
        </p:nvSpPr>
        <p:spPr/>
        <p:txBody>
          <a:bodyPr/>
          <a:lstStyle/>
          <a:p>
            <a:r>
              <a:rPr lang="it-IT" sz="2400" dirty="0">
                <a:solidFill>
                  <a:prstClr val="black"/>
                </a:solidFill>
              </a:rPr>
              <a:t>Avv. e </a:t>
            </a:r>
            <a:r>
              <a:rPr lang="it-IT" sz="2400" dirty="0" err="1">
                <a:solidFill>
                  <a:prstClr val="black"/>
                </a:solidFill>
              </a:rPr>
              <a:t>RA’in</a:t>
            </a:r>
            <a:r>
              <a:rPr lang="it-IT" sz="2400" dirty="0">
                <a:solidFill>
                  <a:prstClr val="black"/>
                </a:solidFill>
              </a:rPr>
              <a:t> Paola della Campa</a:t>
            </a:r>
            <a:br>
              <a:rPr lang="it-IT" sz="2400" dirty="0">
                <a:solidFill>
                  <a:prstClr val="black"/>
                </a:solidFill>
              </a:rPr>
            </a:br>
            <a:r>
              <a:rPr lang="it-IT" sz="2400" dirty="0">
                <a:solidFill>
                  <a:prstClr val="black"/>
                </a:solidFill>
              </a:rPr>
              <a:t/>
            </a:r>
            <a:br>
              <a:rPr lang="it-IT" sz="2400" dirty="0">
                <a:solidFill>
                  <a:prstClr val="black"/>
                </a:solidFill>
              </a:rPr>
            </a:br>
            <a:r>
              <a:rPr lang="it-IT" sz="2800" dirty="0" smtClean="0"/>
              <a:t>COME </a:t>
            </a:r>
            <a:r>
              <a:rPr lang="it-IT" sz="2800" dirty="0"/>
              <a:t>AGIRE NELLA PRASSI</a:t>
            </a:r>
          </a:p>
        </p:txBody>
      </p:sp>
      <p:sp>
        <p:nvSpPr>
          <p:cNvPr id="6" name="Segnaposto contenuto 5">
            <a:extLst>
              <a:ext uri="{FF2B5EF4-FFF2-40B4-BE49-F238E27FC236}">
                <a16:creationId xmlns:a16="http://schemas.microsoft.com/office/drawing/2014/main" xmlns="" id="{23AA33C8-C2FD-44D7-BC00-F9647513CC2B}"/>
              </a:ext>
            </a:extLst>
          </p:cNvPr>
          <p:cNvSpPr>
            <a:spLocks noGrp="1"/>
          </p:cNvSpPr>
          <p:nvPr>
            <p:ph idx="1"/>
          </p:nvPr>
        </p:nvSpPr>
        <p:spPr/>
        <p:txBody>
          <a:bodyPr/>
          <a:lstStyle/>
          <a:p>
            <a:endParaRPr lang="it-IT" dirty="0"/>
          </a:p>
          <a:p>
            <a:r>
              <a:rPr lang="it-IT" dirty="0"/>
              <a:t>Certificato successorio (art. 62 e segg. reg. (UE)  n. 650/2012)</a:t>
            </a:r>
          </a:p>
          <a:p>
            <a:pPr lvl="1"/>
            <a:r>
              <a:rPr lang="it-IT" dirty="0"/>
              <a:t>Non obbligatorio</a:t>
            </a:r>
          </a:p>
          <a:p>
            <a:pPr lvl="1"/>
            <a:r>
              <a:rPr lang="it-IT" dirty="0"/>
              <a:t>Non sostitutivo dei documenti interni utilizzati per scopi analoghi negli Stati membri</a:t>
            </a:r>
          </a:p>
          <a:p>
            <a:pPr lvl="1"/>
            <a:r>
              <a:rPr lang="it-IT" dirty="0"/>
              <a:t>Svantaggi</a:t>
            </a:r>
          </a:p>
          <a:p>
            <a:pPr lvl="2"/>
            <a:r>
              <a:rPr lang="it-IT" dirty="0"/>
              <a:t>durata: 6 mesi </a:t>
            </a:r>
          </a:p>
          <a:p>
            <a:pPr lvl="2"/>
            <a:r>
              <a:rPr lang="it-IT" dirty="0"/>
              <a:t>necessità di traduzione (documento corposo)</a:t>
            </a:r>
          </a:p>
          <a:p>
            <a:r>
              <a:rPr lang="it-IT" dirty="0"/>
              <a:t>Dichiarazione di successione in Italia e Germania (credito di imposta)</a:t>
            </a:r>
          </a:p>
          <a:p>
            <a:endParaRPr lang="it-IT" dirty="0"/>
          </a:p>
        </p:txBody>
      </p:sp>
    </p:spTree>
    <p:extLst>
      <p:ext uri="{BB962C8B-B14F-4D97-AF65-F5344CB8AC3E}">
        <p14:creationId xmlns:p14="http://schemas.microsoft.com/office/powerpoint/2010/main" val="423919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sz="2400" b="1" dirty="0"/>
              <a:t>Articolo </a:t>
            </a:r>
            <a:r>
              <a:rPr lang="it-IT" sz="2400" b="1" dirty="0" smtClean="0"/>
              <a:t>59</a:t>
            </a:r>
            <a:r>
              <a:rPr lang="it-IT" sz="2400" dirty="0" smtClean="0"/>
              <a:t>                      </a:t>
            </a:r>
            <a:r>
              <a:rPr lang="it-IT" sz="2400" b="1" dirty="0" smtClean="0"/>
              <a:t>Accettazione </a:t>
            </a:r>
            <a:r>
              <a:rPr lang="it-IT" sz="2400" b="1" dirty="0"/>
              <a:t>degli atti pubblici</a:t>
            </a:r>
          </a:p>
          <a:p>
            <a:r>
              <a:rPr lang="it-IT" sz="2400" dirty="0"/>
              <a:t>1.   Un atto pubblico redatto in uno Stato membro ha in un altro Stato membro la </a:t>
            </a:r>
            <a:r>
              <a:rPr lang="it-IT" sz="2400" i="1" dirty="0"/>
              <a:t>stessa efficacia probatoria </a:t>
            </a:r>
            <a:r>
              <a:rPr lang="it-IT" sz="2400" dirty="0"/>
              <a:t>che ha nello Stato membro d’origine o produce gli effetti più comparabili, a condizione che ciò non sia manifestamente contrario all’ordine pubblico dello Stato membro interessato.</a:t>
            </a:r>
          </a:p>
          <a:p>
            <a:r>
              <a:rPr lang="it-IT" sz="2400" dirty="0"/>
              <a:t>Una persona che intende utilizzare un atto pubblico in un altro Stato membro può chiedere all’autorità che redige l’atto pubblico nello Stato membro d’origine di compilare il modulo elaborato secondo la procedura consultiva di cui all’articolo 81, paragrafo 2 </a:t>
            </a:r>
            <a:r>
              <a:rPr lang="it-IT" sz="2400" i="1" dirty="0"/>
              <a:t>precisando quali sono gli effetti probatori </a:t>
            </a:r>
            <a:r>
              <a:rPr lang="it-IT" sz="2400" dirty="0"/>
              <a:t>che l’atto pubblico ha nello Stato membro d’origine.</a:t>
            </a:r>
          </a:p>
          <a:p>
            <a:endParaRPr lang="it-IT" sz="2400"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26</a:t>
            </a:fld>
            <a:endParaRPr lang="it-IT"/>
          </a:p>
        </p:txBody>
      </p:sp>
    </p:spTree>
    <p:extLst>
      <p:ext uri="{BB962C8B-B14F-4D97-AF65-F5344CB8AC3E}">
        <p14:creationId xmlns:p14="http://schemas.microsoft.com/office/powerpoint/2010/main" val="9528655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xmlns="" id="{18D71AE2-B8BB-49BD-8619-3B2EF78AD79A}"/>
              </a:ext>
            </a:extLst>
          </p:cNvPr>
          <p:cNvSpPr/>
          <p:nvPr/>
        </p:nvSpPr>
        <p:spPr>
          <a:xfrm>
            <a:off x="1777042" y="646981"/>
            <a:ext cx="6883879" cy="490843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xmlns="" id="{B8C83D24-8B74-4E4C-8D46-AD7B3EEFEAD1}"/>
              </a:ext>
            </a:extLst>
          </p:cNvPr>
          <p:cNvSpPr txBox="1"/>
          <p:nvPr/>
        </p:nvSpPr>
        <p:spPr>
          <a:xfrm>
            <a:off x="1954257" y="784875"/>
            <a:ext cx="5550724" cy="4801314"/>
          </a:xfrm>
          <a:prstGeom prst="rect">
            <a:avLst/>
          </a:prstGeom>
          <a:noFill/>
        </p:spPr>
        <p:txBody>
          <a:bodyPr wrap="square" rtlCol="0">
            <a:spAutoFit/>
          </a:bodyPr>
          <a:lstStyle/>
          <a:p>
            <a:pPr algn="just"/>
            <a:r>
              <a:rPr lang="it-IT" sz="2400" dirty="0">
                <a:solidFill>
                  <a:schemeClr val="bg1"/>
                </a:solidFill>
              </a:rPr>
              <a:t>SUCCESSIONI INTERNAZIONALI</a:t>
            </a:r>
          </a:p>
          <a:p>
            <a:pPr algn="just"/>
            <a:r>
              <a:rPr lang="it-IT" sz="2400" dirty="0">
                <a:solidFill>
                  <a:schemeClr val="bg1"/>
                </a:solidFill>
              </a:rPr>
              <a:t>E DEVOLUZIONE DEI BENI:</a:t>
            </a:r>
          </a:p>
          <a:p>
            <a:pPr algn="just"/>
            <a:r>
              <a:rPr lang="it-IT" sz="2400" dirty="0">
                <a:solidFill>
                  <a:schemeClr val="bg1"/>
                </a:solidFill>
              </a:rPr>
              <a:t>CASI CONCRETI</a:t>
            </a:r>
          </a:p>
          <a:p>
            <a:pPr algn="just"/>
            <a:endParaRPr lang="it-IT" dirty="0">
              <a:solidFill>
                <a:schemeClr val="bg1"/>
              </a:solidFill>
            </a:endParaRPr>
          </a:p>
          <a:p>
            <a:pPr algn="just"/>
            <a:r>
              <a:rPr lang="it-IT" dirty="0" err="1" smtClean="0">
                <a:solidFill>
                  <a:schemeClr val="bg1"/>
                </a:solidFill>
                <a:latin typeface="+mj-lt"/>
              </a:rPr>
              <a:t>Webinar</a:t>
            </a:r>
            <a:r>
              <a:rPr lang="it-IT" dirty="0">
                <a:solidFill>
                  <a:schemeClr val="bg1"/>
                </a:solidFill>
                <a:latin typeface="+mj-lt"/>
              </a:rPr>
              <a:t>, 6 luglio </a:t>
            </a:r>
            <a:r>
              <a:rPr lang="it-IT" dirty="0" smtClean="0">
                <a:solidFill>
                  <a:schemeClr val="bg1"/>
                </a:solidFill>
                <a:latin typeface="+mj-lt"/>
              </a:rPr>
              <a:t>2020</a:t>
            </a:r>
          </a:p>
          <a:p>
            <a:pPr algn="just"/>
            <a:endParaRPr lang="it-IT" dirty="0">
              <a:solidFill>
                <a:schemeClr val="bg1"/>
              </a:solidFill>
              <a:latin typeface="+mj-lt"/>
            </a:endParaRPr>
          </a:p>
          <a:p>
            <a:pPr algn="ctr"/>
            <a:endParaRPr lang="it-IT" sz="2400" dirty="0" smtClean="0">
              <a:solidFill>
                <a:schemeClr val="bg1"/>
              </a:solidFill>
              <a:latin typeface="+mj-lt"/>
            </a:endParaRPr>
          </a:p>
          <a:p>
            <a:pPr algn="ctr"/>
            <a:r>
              <a:rPr lang="it-IT" sz="2400" smtClean="0">
                <a:solidFill>
                  <a:schemeClr val="bg1"/>
                </a:solidFill>
                <a:latin typeface="+mj-lt"/>
              </a:rPr>
              <a:t>Grazie per l’attenzione</a:t>
            </a:r>
          </a:p>
          <a:p>
            <a:pPr algn="ctr"/>
            <a:endParaRPr lang="it-IT" sz="2400" dirty="0">
              <a:solidFill>
                <a:schemeClr val="bg1"/>
              </a:solidFill>
              <a:latin typeface="+mj-lt"/>
            </a:endParaRPr>
          </a:p>
          <a:p>
            <a:pPr algn="just"/>
            <a:endParaRPr lang="it-IT" b="1" dirty="0">
              <a:solidFill>
                <a:schemeClr val="bg1"/>
              </a:solidFill>
              <a:latin typeface="+mj-lt"/>
            </a:endParaRPr>
          </a:p>
          <a:p>
            <a:pPr algn="just"/>
            <a:r>
              <a:rPr lang="it-IT" b="1" dirty="0">
                <a:solidFill>
                  <a:schemeClr val="bg1"/>
                </a:solidFill>
                <a:latin typeface="+mj-lt"/>
              </a:rPr>
              <a:t>Prof. Avv. Roberta Clerici</a:t>
            </a:r>
          </a:p>
          <a:p>
            <a:pPr algn="just"/>
            <a:r>
              <a:rPr lang="it-IT" b="1" dirty="0" smtClean="0">
                <a:solidFill>
                  <a:schemeClr val="bg1"/>
                </a:solidFill>
                <a:latin typeface="+mj-lt"/>
              </a:rPr>
              <a:t>Avv</a:t>
            </a:r>
            <a:r>
              <a:rPr lang="it-IT" b="1" dirty="0">
                <a:solidFill>
                  <a:schemeClr val="bg1"/>
                </a:solidFill>
                <a:latin typeface="+mj-lt"/>
              </a:rPr>
              <a:t>. e </a:t>
            </a:r>
            <a:r>
              <a:rPr lang="it-IT" b="1" dirty="0" err="1">
                <a:solidFill>
                  <a:schemeClr val="bg1"/>
                </a:solidFill>
                <a:latin typeface="+mj-lt"/>
              </a:rPr>
              <a:t>Ra’in</a:t>
            </a:r>
            <a:r>
              <a:rPr lang="it-IT" b="1" dirty="0">
                <a:solidFill>
                  <a:schemeClr val="bg1"/>
                </a:solidFill>
                <a:latin typeface="+mj-lt"/>
              </a:rPr>
              <a:t> Paola della </a:t>
            </a:r>
            <a:r>
              <a:rPr lang="it-IT" b="1" dirty="0" smtClean="0">
                <a:solidFill>
                  <a:schemeClr val="bg1"/>
                </a:solidFill>
                <a:latin typeface="+mj-lt"/>
              </a:rPr>
              <a:t>Campa</a:t>
            </a:r>
            <a:endParaRPr lang="it-IT" dirty="0">
              <a:solidFill>
                <a:schemeClr val="bg1"/>
              </a:solidFill>
              <a:latin typeface="+mj-lt"/>
            </a:endParaRPr>
          </a:p>
          <a:p>
            <a:pPr algn="just"/>
            <a:r>
              <a:rPr lang="it-IT" b="1" dirty="0">
                <a:solidFill>
                  <a:schemeClr val="bg1"/>
                </a:solidFill>
                <a:latin typeface="+mj-lt"/>
              </a:rPr>
              <a:t>Avv. Valentina Roberto</a:t>
            </a:r>
          </a:p>
          <a:p>
            <a:pPr algn="just"/>
            <a:r>
              <a:rPr lang="it-IT" dirty="0" smtClean="0">
                <a:solidFill>
                  <a:schemeClr val="bg1"/>
                </a:solidFill>
                <a:latin typeface="+mj-lt"/>
              </a:rPr>
              <a:t> </a:t>
            </a:r>
            <a:endParaRPr lang="it-IT" dirty="0">
              <a:solidFill>
                <a:schemeClr val="bg1"/>
              </a:solidFill>
              <a:latin typeface="+mj-lt"/>
            </a:endParaRPr>
          </a:p>
          <a:p>
            <a:pPr algn="just"/>
            <a:endParaRPr lang="it-IT" dirty="0">
              <a:solidFill>
                <a:schemeClr val="bg1"/>
              </a:solidFill>
            </a:endParaRPr>
          </a:p>
        </p:txBody>
      </p:sp>
      <p:sp>
        <p:nvSpPr>
          <p:cNvPr id="5" name="Rettangolo 4">
            <a:extLst>
              <a:ext uri="{FF2B5EF4-FFF2-40B4-BE49-F238E27FC236}">
                <a16:creationId xmlns:a16="http://schemas.microsoft.com/office/drawing/2014/main" xmlns="" id="{86DC1C1B-917C-4D49-B3E4-F9D8E2173D84}"/>
              </a:ext>
            </a:extLst>
          </p:cNvPr>
          <p:cNvSpPr/>
          <p:nvPr/>
        </p:nvSpPr>
        <p:spPr>
          <a:xfrm>
            <a:off x="10737012" y="6147542"/>
            <a:ext cx="1158814" cy="529303"/>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a:extLst>
              <a:ext uri="{FF2B5EF4-FFF2-40B4-BE49-F238E27FC236}">
                <a16:creationId xmlns:a16="http://schemas.microsoft.com/office/drawing/2014/main" xmlns="" id="{6F317F57-DC98-4C0A-A43F-8AC388FC03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8130" y="146648"/>
            <a:ext cx="2927696" cy="1436359"/>
          </a:xfrm>
          <a:prstGeom prst="rect">
            <a:avLst/>
          </a:prstGeom>
        </p:spPr>
      </p:pic>
    </p:spTree>
    <p:extLst>
      <p:ext uri="{BB962C8B-B14F-4D97-AF65-F5344CB8AC3E}">
        <p14:creationId xmlns:p14="http://schemas.microsoft.com/office/powerpoint/2010/main" val="577931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7D28F16-70AD-45E5-B812-6D8BB4552596}"/>
              </a:ext>
            </a:extLst>
          </p:cNvPr>
          <p:cNvSpPr>
            <a:spLocks noGrp="1"/>
          </p:cNvSpPr>
          <p:nvPr>
            <p:ph type="title"/>
          </p:nvPr>
        </p:nvSpPr>
        <p:spPr/>
        <p:txBody>
          <a:bodyPr/>
          <a:lstStyle/>
          <a:p>
            <a:r>
              <a:rPr lang="it-IT" sz="2400" dirty="0"/>
              <a:t>R. Clerici</a:t>
            </a:r>
            <a:br>
              <a:rPr lang="it-IT" sz="2400" dirty="0"/>
            </a:br>
            <a:r>
              <a:rPr lang="it-IT" sz="2400" dirty="0"/>
              <a:t>REGOLAMENTO (UE) N. 650/2012</a:t>
            </a:r>
          </a:p>
        </p:txBody>
      </p:sp>
      <p:sp>
        <p:nvSpPr>
          <p:cNvPr id="3" name="Segnaposto contenuto 2">
            <a:extLst>
              <a:ext uri="{FF2B5EF4-FFF2-40B4-BE49-F238E27FC236}">
                <a16:creationId xmlns:a16="http://schemas.microsoft.com/office/drawing/2014/main" xmlns="" id="{E153FA40-0FCD-415C-9C98-D1952EBC1261}"/>
              </a:ext>
            </a:extLst>
          </p:cNvPr>
          <p:cNvSpPr>
            <a:spLocks noGrp="1"/>
          </p:cNvSpPr>
          <p:nvPr>
            <p:ph idx="1"/>
          </p:nvPr>
        </p:nvSpPr>
        <p:spPr/>
        <p:txBody>
          <a:bodyPr/>
          <a:lstStyle/>
          <a:p>
            <a:pPr>
              <a:lnSpc>
                <a:spcPct val="107000"/>
              </a:lnSpc>
              <a:spcAft>
                <a:spcPts val="800"/>
              </a:spcAft>
            </a:pPr>
            <a:r>
              <a:rPr lang="it-IT" b="1" dirty="0">
                <a:ea typeface="Times New Roman" panose="02020603050405020304" pitchFamily="18" charset="0"/>
                <a:cs typeface="Times New Roman" panose="02020603050405020304" pitchFamily="18" charset="0"/>
              </a:rPr>
              <a:t>Articolo </a:t>
            </a:r>
            <a:r>
              <a:rPr lang="it-IT" b="1" dirty="0" smtClean="0">
                <a:ea typeface="Times New Roman" panose="02020603050405020304" pitchFamily="18" charset="0"/>
                <a:cs typeface="Times New Roman" panose="02020603050405020304" pitchFamily="18" charset="0"/>
              </a:rPr>
              <a:t>1                    Ambito </a:t>
            </a:r>
            <a:r>
              <a:rPr lang="it-IT" b="1" dirty="0">
                <a:ea typeface="Times New Roman" panose="02020603050405020304" pitchFamily="18" charset="0"/>
                <a:cs typeface="Times New Roman" panose="02020603050405020304" pitchFamily="18" charset="0"/>
              </a:rPr>
              <a:t>di applicazione</a:t>
            </a:r>
            <a:endParaRPr lang="it-IT" sz="2400" b="1" dirty="0">
              <a:ea typeface="Calibri" panose="020F0502020204030204" pitchFamily="34" charset="0"/>
              <a:cs typeface="Times New Roman" panose="02020603050405020304" pitchFamily="18" charset="0"/>
            </a:endParaRPr>
          </a:p>
          <a:p>
            <a:pPr>
              <a:lnSpc>
                <a:spcPct val="107000"/>
              </a:lnSpc>
              <a:spcAft>
                <a:spcPts val="800"/>
              </a:spcAft>
            </a:pPr>
            <a:r>
              <a:rPr lang="it-IT" dirty="0">
                <a:ea typeface="Times New Roman" panose="02020603050405020304" pitchFamily="18" charset="0"/>
                <a:cs typeface="Times New Roman" panose="02020603050405020304" pitchFamily="18" charset="0"/>
              </a:rPr>
              <a:t>1.   Il presente regolamento si applica alle successioni a causa di morte. Esso non concerne la materia fiscale, doganale e amministrativa.</a:t>
            </a:r>
            <a:endParaRPr lang="it-IT" sz="2400" dirty="0">
              <a:ea typeface="Calibri" panose="020F0502020204030204" pitchFamily="34" charset="0"/>
              <a:cs typeface="Times New Roman" panose="02020603050405020304" pitchFamily="18" charset="0"/>
            </a:endParaRPr>
          </a:p>
          <a:p>
            <a:pPr>
              <a:lnSpc>
                <a:spcPct val="107000"/>
              </a:lnSpc>
              <a:spcAft>
                <a:spcPts val="800"/>
              </a:spcAft>
            </a:pPr>
            <a:r>
              <a:rPr lang="it-IT" dirty="0">
                <a:ea typeface="Times New Roman" panose="02020603050405020304" pitchFamily="18" charset="0"/>
                <a:cs typeface="Times New Roman" panose="02020603050405020304" pitchFamily="18" charset="0"/>
              </a:rPr>
              <a:t>2.   Sono esclusi dall’ambito di applicazione del presente regolamento</a:t>
            </a:r>
            <a:r>
              <a:rPr lang="it-IT" dirty="0" smtClean="0">
                <a:ea typeface="Times New Roman" panose="02020603050405020304" pitchFamily="18" charset="0"/>
                <a:cs typeface="Times New Roman" panose="02020603050405020304" pitchFamily="18" charset="0"/>
              </a:rPr>
              <a:t>:</a:t>
            </a:r>
          </a:p>
          <a:p>
            <a:pPr>
              <a:lnSpc>
                <a:spcPct val="107000"/>
              </a:lnSpc>
              <a:spcAft>
                <a:spcPts val="800"/>
              </a:spcAft>
            </a:pPr>
            <a:r>
              <a:rPr lang="it-IT" sz="2400" dirty="0" smtClean="0">
                <a:ea typeface="Calibri" panose="020F0502020204030204" pitchFamily="34" charset="0"/>
                <a:cs typeface="Times New Roman" panose="02020603050405020304" pitchFamily="18" charset="0"/>
              </a:rPr>
              <a:t>(</a:t>
            </a:r>
            <a:r>
              <a:rPr lang="it-IT" sz="2400" i="1" dirty="0" smtClean="0">
                <a:ea typeface="Calibri" panose="020F0502020204030204" pitchFamily="34" charset="0"/>
                <a:cs typeface="Times New Roman" panose="02020603050405020304" pitchFamily="18" charset="0"/>
              </a:rPr>
              <a:t>omissis</a:t>
            </a:r>
            <a:r>
              <a:rPr lang="it-IT" sz="2400" dirty="0" smtClean="0">
                <a:ea typeface="Calibri" panose="020F0502020204030204" pitchFamily="34" charset="0"/>
                <a:cs typeface="Times New Roman" panose="02020603050405020304" pitchFamily="18" charset="0"/>
              </a:rPr>
              <a:t>)</a:t>
            </a:r>
            <a:endParaRPr lang="it-IT" sz="2400" dirty="0">
              <a:ea typeface="Calibri" panose="020F0502020204030204" pitchFamily="34" charset="0"/>
              <a:cs typeface="Times New Roman" panose="02020603050405020304" pitchFamily="18" charset="0"/>
            </a:endParaRPr>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3</a:t>
            </a:fld>
            <a:endParaRPr lang="it-IT"/>
          </a:p>
        </p:txBody>
      </p:sp>
    </p:spTree>
    <p:extLst>
      <p:ext uri="{BB962C8B-B14F-4D97-AF65-F5344CB8AC3E}">
        <p14:creationId xmlns:p14="http://schemas.microsoft.com/office/powerpoint/2010/main" val="2610393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7E15AC5-86F3-4EE3-B731-0CEDC1DD5D51}"/>
              </a:ext>
            </a:extLst>
          </p:cNvPr>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a:extLst>
              <a:ext uri="{FF2B5EF4-FFF2-40B4-BE49-F238E27FC236}">
                <a16:creationId xmlns:a16="http://schemas.microsoft.com/office/drawing/2014/main" xmlns="" id="{47F58C2A-8AE4-4BB6-89DB-C6621713775E}"/>
              </a:ext>
            </a:extLst>
          </p:cNvPr>
          <p:cNvSpPr>
            <a:spLocks noGrp="1"/>
          </p:cNvSpPr>
          <p:nvPr>
            <p:ph idx="1"/>
          </p:nvPr>
        </p:nvSpPr>
        <p:spPr/>
        <p:txBody>
          <a:bodyPr/>
          <a:lstStyle/>
          <a:p>
            <a:r>
              <a:rPr lang="it-IT" sz="2000" dirty="0" smtClean="0"/>
              <a:t>(</a:t>
            </a:r>
            <a:r>
              <a:rPr lang="it-IT" sz="2000" u="sng" dirty="0" smtClean="0"/>
              <a:t>Segue art. 1: esclusioni)</a:t>
            </a:r>
            <a:r>
              <a:rPr lang="it-IT" sz="2000" dirty="0" smtClean="0"/>
              <a:t>)</a:t>
            </a:r>
          </a:p>
          <a:p>
            <a:r>
              <a:rPr lang="it-IT" sz="2000" dirty="0" smtClean="0"/>
              <a:t>g</a:t>
            </a:r>
            <a:r>
              <a:rPr lang="it-IT" sz="2000" dirty="0"/>
              <a:t>)	i diritti e i beni creati o trasferiti con strumenti diversi dalla successione, quali le </a:t>
            </a:r>
            <a:r>
              <a:rPr lang="it-IT" sz="2000" i="1" dirty="0"/>
              <a:t>donazioni</a:t>
            </a:r>
            <a:r>
              <a:rPr lang="it-IT" sz="2000" dirty="0"/>
              <a:t>, la comproprietà con reversibilità a favore del comproprietario superstite, i piani pensione, i contratti di assicurazione e accordi analoghi, fatto salvo l’articolo 23, paragrafo 2, lettera i);</a:t>
            </a:r>
          </a:p>
          <a:p>
            <a:r>
              <a:rPr lang="it-IT" sz="2000" dirty="0"/>
              <a:t>h)	le questioni disciplinate dal diritto applicabile alle società, alle associazioni e alle persone giuridiche, quali le clausole degli atti costitutivi e degli statuti di società, associazioni e persone giuridiche che stabiliscono la destinazione delle quote di partecipazione alla morte dei loro membri</a:t>
            </a:r>
            <a:r>
              <a:rPr lang="it-IT" sz="2000" dirty="0" smtClean="0"/>
              <a:t>;</a:t>
            </a:r>
          </a:p>
          <a:p>
            <a:r>
              <a:rPr lang="it-IT" sz="2000" dirty="0"/>
              <a:t>k)	la </a:t>
            </a:r>
            <a:r>
              <a:rPr lang="it-IT" sz="2000" i="1" dirty="0"/>
              <a:t>natura dei diritti reali</a:t>
            </a:r>
            <a:r>
              <a:rPr lang="it-IT" sz="2000" dirty="0"/>
              <a:t>;</a:t>
            </a:r>
          </a:p>
          <a:p>
            <a:r>
              <a:rPr lang="it-IT" sz="2000" dirty="0"/>
              <a:t>l)	qualsiasi </a:t>
            </a:r>
            <a:r>
              <a:rPr lang="it-IT" sz="2000" i="1" dirty="0"/>
              <a:t>iscrizione in un registro di diritti su beni mobili o immobili</a:t>
            </a:r>
            <a:r>
              <a:rPr lang="it-IT" sz="2000" dirty="0"/>
              <a:t>, compresi i requisiti legali relativi a tale iscrizione, e gli effetti dell’iscrizione o della mancata iscrizione di tali diritti in un registro</a:t>
            </a:r>
          </a:p>
          <a:p>
            <a:endParaRPr lang="it-IT" sz="2000"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4</a:t>
            </a:fld>
            <a:endParaRPr lang="it-IT"/>
          </a:p>
        </p:txBody>
      </p:sp>
    </p:spTree>
    <p:extLst>
      <p:ext uri="{BB962C8B-B14F-4D97-AF65-F5344CB8AC3E}">
        <p14:creationId xmlns:p14="http://schemas.microsoft.com/office/powerpoint/2010/main" val="2966995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a:t>
            </a:r>
            <a:r>
              <a:rPr lang="it-IT" sz="2400">
                <a:solidFill>
                  <a:prstClr val="black"/>
                </a:solidFill>
              </a:rPr>
              <a:t>650/2012</a:t>
            </a:r>
            <a:endParaRPr lang="it-IT" dirty="0"/>
          </a:p>
        </p:txBody>
      </p:sp>
      <p:sp>
        <p:nvSpPr>
          <p:cNvPr id="3" name="Segnaposto contenuto 2"/>
          <p:cNvSpPr>
            <a:spLocks noGrp="1"/>
          </p:cNvSpPr>
          <p:nvPr>
            <p:ph idx="1"/>
          </p:nvPr>
        </p:nvSpPr>
        <p:spPr/>
        <p:txBody>
          <a:bodyPr/>
          <a:lstStyle/>
          <a:p>
            <a:r>
              <a:rPr lang="it-IT" b="1" dirty="0"/>
              <a:t>Articolo </a:t>
            </a:r>
            <a:r>
              <a:rPr lang="it-IT" b="1" dirty="0" smtClean="0"/>
              <a:t>20                  Applicazione universale</a:t>
            </a:r>
          </a:p>
          <a:p>
            <a:endParaRPr lang="it-IT" b="1" dirty="0"/>
          </a:p>
          <a:p>
            <a:r>
              <a:rPr lang="it-IT" dirty="0"/>
              <a:t>La legge designata dal presente regolamento si applica anche ove non sia quella di uno Stato membro</a:t>
            </a:r>
            <a:r>
              <a:rPr lang="it-IT" dirty="0" smtClean="0"/>
              <a:t>.</a:t>
            </a:r>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5</a:t>
            </a:fld>
            <a:endParaRPr lang="it-IT"/>
          </a:p>
        </p:txBody>
      </p:sp>
    </p:spTree>
    <p:extLst>
      <p:ext uri="{BB962C8B-B14F-4D97-AF65-F5344CB8AC3E}">
        <p14:creationId xmlns:p14="http://schemas.microsoft.com/office/powerpoint/2010/main" val="397579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7D28F16-70AD-45E5-B812-6D8BB4552596}"/>
              </a:ext>
            </a:extLst>
          </p:cNvPr>
          <p:cNvSpPr>
            <a:spLocks noGrp="1"/>
          </p:cNvSpPr>
          <p:nvPr>
            <p:ph type="title"/>
          </p:nvPr>
        </p:nvSpPr>
        <p:spPr/>
        <p:txBody>
          <a:bodyPr/>
          <a:lstStyle/>
          <a:p>
            <a:r>
              <a:rPr lang="it-IT" dirty="0" smtClean="0"/>
              <a:t/>
            </a:r>
            <a:br>
              <a:rPr lang="it-IT" dirty="0" smtClean="0"/>
            </a:br>
            <a:r>
              <a:rPr lang="it-IT" sz="2800" dirty="0" smtClean="0"/>
              <a:t>CASO </a:t>
            </a:r>
            <a:r>
              <a:rPr lang="it-IT" sz="2800" dirty="0"/>
              <a:t>1: AMMINISTRAZIONE DEI BENI</a:t>
            </a:r>
          </a:p>
        </p:txBody>
      </p:sp>
      <p:sp>
        <p:nvSpPr>
          <p:cNvPr id="3" name="Segnaposto contenuto 2">
            <a:extLst>
              <a:ext uri="{FF2B5EF4-FFF2-40B4-BE49-F238E27FC236}">
                <a16:creationId xmlns:a16="http://schemas.microsoft.com/office/drawing/2014/main" xmlns="" id="{E153FA40-0FCD-415C-9C98-D1952EBC1261}"/>
              </a:ext>
            </a:extLst>
          </p:cNvPr>
          <p:cNvSpPr>
            <a:spLocks noGrp="1"/>
          </p:cNvSpPr>
          <p:nvPr>
            <p:ph idx="1"/>
          </p:nvPr>
        </p:nvSpPr>
        <p:spPr/>
        <p:txBody>
          <a:bodyPr/>
          <a:lstStyle/>
          <a:p>
            <a:pPr>
              <a:buFont typeface="Wingdings" panose="05000000000000000000" pitchFamily="2" charset="2"/>
              <a:buChar char="Ø"/>
            </a:pPr>
            <a:endParaRPr lang="it-IT" dirty="0" smtClean="0"/>
          </a:p>
          <a:p>
            <a:pPr>
              <a:buFont typeface="Wingdings" panose="05000000000000000000" pitchFamily="2" charset="2"/>
              <a:buChar char="Ø"/>
            </a:pPr>
            <a:r>
              <a:rPr lang="it-IT" dirty="0" smtClean="0"/>
              <a:t>Il </a:t>
            </a:r>
            <a:r>
              <a:rPr lang="it-IT" dirty="0"/>
              <a:t>de </a:t>
            </a:r>
            <a:r>
              <a:rPr lang="it-IT" dirty="0" err="1"/>
              <a:t>cuius</a:t>
            </a:r>
            <a:r>
              <a:rPr lang="it-IT" dirty="0"/>
              <a:t> è di nazionalità francese </a:t>
            </a:r>
          </a:p>
          <a:p>
            <a:pPr>
              <a:buFont typeface="Wingdings" panose="05000000000000000000" pitchFamily="2" charset="2"/>
              <a:buChar char="Ø"/>
            </a:pPr>
            <a:r>
              <a:rPr lang="it-IT" dirty="0"/>
              <a:t>lavora in Italia dove ha trasferito la sua residenza </a:t>
            </a:r>
          </a:p>
          <a:p>
            <a:pPr>
              <a:buFont typeface="Wingdings" panose="05000000000000000000" pitchFamily="2" charset="2"/>
              <a:buChar char="Ø"/>
            </a:pPr>
            <a:r>
              <a:rPr lang="it-IT" dirty="0"/>
              <a:t>Ha partecipazioni societarie</a:t>
            </a:r>
          </a:p>
          <a:p>
            <a:pPr>
              <a:buFont typeface="Wingdings" panose="05000000000000000000" pitchFamily="2" charset="2"/>
              <a:buChar char="Ø"/>
            </a:pPr>
            <a:r>
              <a:rPr lang="it-IT" dirty="0" smtClean="0"/>
              <a:t>Ha </a:t>
            </a:r>
            <a:r>
              <a:rPr lang="it-IT" dirty="0"/>
              <a:t>beni in Italia ed in Francia</a:t>
            </a:r>
          </a:p>
          <a:p>
            <a:pPr>
              <a:buFont typeface="Wingdings" panose="05000000000000000000" pitchFamily="2" charset="2"/>
              <a:buChar char="Ø"/>
            </a:pPr>
            <a:r>
              <a:rPr lang="it-IT" dirty="0" smtClean="0"/>
              <a:t>Non </a:t>
            </a:r>
            <a:r>
              <a:rPr lang="it-IT" dirty="0"/>
              <a:t>ha lasciato un testamento, né sono noti i chiamati all’eredità</a:t>
            </a:r>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6</a:t>
            </a:fld>
            <a:endParaRPr lang="it-IT"/>
          </a:p>
        </p:txBody>
      </p:sp>
    </p:spTree>
    <p:extLst>
      <p:ext uri="{BB962C8B-B14F-4D97-AF65-F5344CB8AC3E}">
        <p14:creationId xmlns:p14="http://schemas.microsoft.com/office/powerpoint/2010/main" val="3256805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solidFill>
                  <a:prstClr val="black"/>
                </a:solidFill>
              </a:rPr>
              <a:t>R. Clerici</a:t>
            </a:r>
            <a:br>
              <a:rPr lang="it-IT" sz="2400" dirty="0">
                <a:solidFill>
                  <a:prstClr val="black"/>
                </a:solidFill>
              </a:rPr>
            </a:br>
            <a:r>
              <a:rPr lang="it-IT" sz="2400" dirty="0">
                <a:solidFill>
                  <a:prstClr val="black"/>
                </a:solidFill>
              </a:rPr>
              <a:t>REGOLAMENTO (UE) N. 650/2012</a:t>
            </a:r>
            <a:endParaRPr lang="it-IT" dirty="0"/>
          </a:p>
        </p:txBody>
      </p:sp>
      <p:sp>
        <p:nvSpPr>
          <p:cNvPr id="3" name="Segnaposto contenuto 2"/>
          <p:cNvSpPr>
            <a:spLocks noGrp="1"/>
          </p:cNvSpPr>
          <p:nvPr>
            <p:ph idx="1"/>
          </p:nvPr>
        </p:nvSpPr>
        <p:spPr/>
        <p:txBody>
          <a:bodyPr/>
          <a:lstStyle/>
          <a:p>
            <a:r>
              <a:rPr lang="it-IT" sz="2573" b="1" dirty="0"/>
              <a:t>Articolo </a:t>
            </a:r>
            <a:r>
              <a:rPr lang="it-IT" sz="2573" b="1" dirty="0" smtClean="0"/>
              <a:t>21</a:t>
            </a:r>
            <a:r>
              <a:rPr lang="it-IT" sz="2573" dirty="0" smtClean="0"/>
              <a:t>    </a:t>
            </a:r>
            <a:r>
              <a:rPr lang="it-IT" sz="2573" b="1" dirty="0" smtClean="0"/>
              <a:t>Criterio </a:t>
            </a:r>
            <a:r>
              <a:rPr lang="it-IT" sz="2573" b="1" dirty="0"/>
              <a:t>generale</a:t>
            </a:r>
          </a:p>
          <a:p>
            <a:r>
              <a:rPr lang="it-IT" sz="2573" dirty="0"/>
              <a:t>1.   Salvo quanto diversamente previsto dal presente regolamento, la legge applicabile all’intera successione è quella dello Stato in cui il defunto aveva la propria residenza abituale al momento della morte.</a:t>
            </a:r>
          </a:p>
          <a:p>
            <a:r>
              <a:rPr lang="it-IT" sz="2573" dirty="0"/>
              <a:t>2.   Se, in via eccezionale, dal complesso delle circostanze del caso concreto risulta chiaramente che, al momento della morte, il defunto aveva collegamenti manifestamente più stretti con uno Stato diverso da quello la cui legge sarebbe applicabile ai sensi del paragrafo 1, la legge applicabile alla successione è la legge di tale altro Stato.</a:t>
            </a:r>
          </a:p>
        </p:txBody>
      </p:sp>
      <p:sp>
        <p:nvSpPr>
          <p:cNvPr id="4" name="Segnaposto numero diapositiva 3"/>
          <p:cNvSpPr>
            <a:spLocks noGrp="1"/>
          </p:cNvSpPr>
          <p:nvPr>
            <p:ph type="sldNum" sz="quarter" idx="12"/>
          </p:nvPr>
        </p:nvSpPr>
        <p:spPr/>
        <p:txBody>
          <a:bodyPr/>
          <a:lstStyle/>
          <a:p>
            <a:fld id="{DB6C61FE-E3D7-4216-8B83-667C753556FF}" type="slidenum">
              <a:rPr lang="it-IT" smtClean="0"/>
              <a:t>7</a:t>
            </a:fld>
            <a:endParaRPr lang="it-IT"/>
          </a:p>
        </p:txBody>
      </p:sp>
    </p:spTree>
    <p:extLst>
      <p:ext uri="{BB962C8B-B14F-4D97-AF65-F5344CB8AC3E}">
        <p14:creationId xmlns:p14="http://schemas.microsoft.com/office/powerpoint/2010/main" val="174958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t>Avv. Valentina </a:t>
            </a:r>
            <a:r>
              <a:rPr lang="it-IT" sz="2400" dirty="0" smtClean="0"/>
              <a:t>ROBERTO</a:t>
            </a:r>
            <a:br>
              <a:rPr lang="it-IT" sz="2400" dirty="0" smtClean="0"/>
            </a:br>
            <a:r>
              <a:rPr lang="it-IT" dirty="0"/>
              <a:t/>
            </a:r>
            <a:br>
              <a:rPr lang="it-IT" dirty="0"/>
            </a:br>
            <a:r>
              <a:rPr lang="it-IT" sz="2800" dirty="0"/>
              <a:t>DICHIARAZIONE </a:t>
            </a:r>
            <a:r>
              <a:rPr lang="it-IT" sz="2800" dirty="0" smtClean="0"/>
              <a:t>DI GIACENZA DELL’EREDITA’</a:t>
            </a:r>
            <a:endParaRPr lang="it-IT" sz="2800" dirty="0"/>
          </a:p>
        </p:txBody>
      </p:sp>
      <p:sp>
        <p:nvSpPr>
          <p:cNvPr id="3" name="Segnaposto contenuto 2"/>
          <p:cNvSpPr>
            <a:spLocks noGrp="1"/>
          </p:cNvSpPr>
          <p:nvPr>
            <p:ph idx="1"/>
          </p:nvPr>
        </p:nvSpPr>
        <p:spPr/>
        <p:txBody>
          <a:bodyPr/>
          <a:lstStyle/>
          <a:p>
            <a:pPr marL="0" indent="0">
              <a:buNone/>
            </a:pPr>
            <a:endParaRPr lang="it-IT" dirty="0" smtClean="0"/>
          </a:p>
          <a:p>
            <a:pPr marL="0" indent="0">
              <a:buNone/>
            </a:pPr>
            <a:r>
              <a:rPr lang="it-IT" dirty="0" smtClean="0"/>
              <a:t>Funzioni del Curatore di Eredità giacente: </a:t>
            </a:r>
          </a:p>
          <a:p>
            <a:pPr marL="0" indent="0">
              <a:buNone/>
            </a:pPr>
            <a:endParaRPr lang="it-IT" dirty="0" smtClean="0"/>
          </a:p>
          <a:p>
            <a:pPr>
              <a:buFontTx/>
              <a:buChar char="-"/>
            </a:pPr>
            <a:r>
              <a:rPr lang="it-IT" dirty="0"/>
              <a:t>Informazione ai creditori dell’apertura della successione</a:t>
            </a:r>
          </a:p>
          <a:p>
            <a:pPr>
              <a:buFontTx/>
              <a:buChar char="-"/>
            </a:pPr>
            <a:r>
              <a:rPr lang="it-IT" dirty="0" smtClean="0"/>
              <a:t>Redazione inventario</a:t>
            </a:r>
          </a:p>
          <a:p>
            <a:pPr>
              <a:buFontTx/>
              <a:buChar char="-"/>
            </a:pPr>
            <a:r>
              <a:rPr lang="it-IT" dirty="0" smtClean="0"/>
              <a:t>Assumere provvedimenti provvisori per preservare i beni dell’eredità</a:t>
            </a:r>
          </a:p>
          <a:p>
            <a:pPr>
              <a:buFontTx/>
              <a:buChar char="-"/>
            </a:pPr>
            <a:r>
              <a:rPr lang="it-IT" dirty="0" smtClean="0"/>
              <a:t>Ricerca dei chiamati all’eredità</a:t>
            </a:r>
          </a:p>
          <a:p>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8</a:t>
            </a:fld>
            <a:endParaRPr lang="it-IT"/>
          </a:p>
        </p:txBody>
      </p:sp>
    </p:spTree>
    <p:extLst>
      <p:ext uri="{BB962C8B-B14F-4D97-AF65-F5344CB8AC3E}">
        <p14:creationId xmlns:p14="http://schemas.microsoft.com/office/powerpoint/2010/main" val="2112170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t>Avv. Valentina ROBERTO</a:t>
            </a:r>
            <a:r>
              <a:rPr lang="it-IT" dirty="0"/>
              <a:t/>
            </a:r>
            <a:br>
              <a:rPr lang="it-IT" dirty="0"/>
            </a:br>
            <a:r>
              <a:rPr lang="it-IT" dirty="0" smtClean="0"/>
              <a:t/>
            </a:r>
            <a:br>
              <a:rPr lang="it-IT" dirty="0" smtClean="0"/>
            </a:br>
            <a:r>
              <a:rPr lang="it-IT" sz="2800" dirty="0" smtClean="0"/>
              <a:t>Massa ereditaria: PARTECIPAZIONI SOCIETARIE</a:t>
            </a:r>
            <a:endParaRPr lang="it-IT" sz="2800" dirty="0"/>
          </a:p>
        </p:txBody>
      </p:sp>
      <p:sp>
        <p:nvSpPr>
          <p:cNvPr id="3" name="Segnaposto contenuto 2"/>
          <p:cNvSpPr>
            <a:spLocks noGrp="1"/>
          </p:cNvSpPr>
          <p:nvPr>
            <p:ph idx="1"/>
          </p:nvPr>
        </p:nvSpPr>
        <p:spPr/>
        <p:txBody>
          <a:bodyPr/>
          <a:lstStyle/>
          <a:p>
            <a:endParaRPr lang="it-IT" dirty="0" smtClean="0"/>
          </a:p>
          <a:p>
            <a:r>
              <a:rPr lang="it-IT" dirty="0" smtClean="0"/>
              <a:t>Partecipazioni in </a:t>
            </a:r>
            <a:r>
              <a:rPr lang="it-IT" b="1" dirty="0" smtClean="0"/>
              <a:t>società di persone</a:t>
            </a:r>
            <a:r>
              <a:rPr lang="it-IT" dirty="0" smtClean="0"/>
              <a:t>: diritto alla liquidazione della </a:t>
            </a:r>
            <a:r>
              <a:rPr lang="it-IT" dirty="0" smtClean="0"/>
              <a:t>quota art. 2284 c.c.</a:t>
            </a:r>
            <a:endParaRPr lang="it-IT" dirty="0" smtClean="0"/>
          </a:p>
          <a:p>
            <a:endParaRPr lang="it-IT" dirty="0" smtClean="0"/>
          </a:p>
          <a:p>
            <a:r>
              <a:rPr lang="it-IT" dirty="0" smtClean="0"/>
              <a:t>Partecipazioni in </a:t>
            </a:r>
            <a:r>
              <a:rPr lang="it-IT" b="1" dirty="0" smtClean="0"/>
              <a:t>società di capitali</a:t>
            </a:r>
            <a:r>
              <a:rPr lang="it-IT" dirty="0" smtClean="0"/>
              <a:t>: diritto di gestione della quota, salvo che lo statuto non escluda il diritto di subentrare nella </a:t>
            </a:r>
            <a:r>
              <a:rPr lang="it-IT" dirty="0" smtClean="0"/>
              <a:t>quota art. 2469 c.c.</a:t>
            </a:r>
            <a:endParaRPr lang="it-IT" dirty="0"/>
          </a:p>
        </p:txBody>
      </p:sp>
      <p:sp>
        <p:nvSpPr>
          <p:cNvPr id="4" name="Segnaposto numero diapositiva 3"/>
          <p:cNvSpPr>
            <a:spLocks noGrp="1"/>
          </p:cNvSpPr>
          <p:nvPr>
            <p:ph type="sldNum" sz="quarter" idx="12"/>
          </p:nvPr>
        </p:nvSpPr>
        <p:spPr/>
        <p:txBody>
          <a:bodyPr/>
          <a:lstStyle/>
          <a:p>
            <a:fld id="{DB6C61FE-E3D7-4216-8B83-667C753556FF}" type="slidenum">
              <a:rPr lang="it-IT" smtClean="0"/>
              <a:t>9</a:t>
            </a:fld>
            <a:endParaRPr lang="it-IT"/>
          </a:p>
        </p:txBody>
      </p:sp>
    </p:spTree>
    <p:extLst>
      <p:ext uri="{BB962C8B-B14F-4D97-AF65-F5344CB8AC3E}">
        <p14:creationId xmlns:p14="http://schemas.microsoft.com/office/powerpoint/2010/main" val="1091173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TotalTime>
  <Words>1435</Words>
  <Application>Microsoft Office PowerPoint</Application>
  <PresentationFormat>Personalizzato</PresentationFormat>
  <Paragraphs>207</Paragraphs>
  <Slides>27</Slides>
  <Notes>27</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Tema di Office</vt:lpstr>
      <vt:lpstr>Presentazione standard di PowerPoint</vt:lpstr>
      <vt:lpstr>R. Clerici REGOLAMENTO (UE) N. 650/2012</vt:lpstr>
      <vt:lpstr>R. Clerici REGOLAMENTO (UE) N. 650/2012</vt:lpstr>
      <vt:lpstr>R. Clerici REGOLAMENTO (UE) N. 650/2012</vt:lpstr>
      <vt:lpstr>R. Clerici REGOLAMENTO (UE) N. 650/2012</vt:lpstr>
      <vt:lpstr> CASO 1: AMMINISTRAZIONE DEI BENI</vt:lpstr>
      <vt:lpstr>R. Clerici REGOLAMENTO (UE) N. 650/2012</vt:lpstr>
      <vt:lpstr>Avv. Valentina ROBERTO  DICHIARAZIONE DI GIACENZA DELL’EREDITA’</vt:lpstr>
      <vt:lpstr>Avv. Valentina ROBERTO  Massa ereditaria: PARTECIPAZIONI SOCIETARIE</vt:lpstr>
      <vt:lpstr>Avv. Valentina ROBERTO  Massa ereditaria:  BENI  IN  I   E IN   F</vt:lpstr>
      <vt:lpstr>R. Clerici REGOLAMENTO (UE) N. 650/2012</vt:lpstr>
      <vt:lpstr>Avv. Valentina ROBERTO  DEVOLUZIONE ALLO STATO</vt:lpstr>
      <vt:lpstr>Avv. Valentina ROBERTO  RINVENIMENTO DELL’EREDE</vt:lpstr>
      <vt:lpstr>Avv. e RA’in Paola della Campa  CASO 2: APPLICAZIONE LEGGE STRANIERA </vt:lpstr>
      <vt:lpstr>R. Clerici REGOLAMENTO (UE) N. 650/2012</vt:lpstr>
      <vt:lpstr>R.Clerici Sostituzione fidecommissaria </vt:lpstr>
      <vt:lpstr>Avv. e RA’in Paola della Campa  CASO 2 (segue): TRASCRIVIBILITA’ DEL VINCOLO</vt:lpstr>
      <vt:lpstr>R. Clerici REGOLAMENTO (UE) N. 650/2012</vt:lpstr>
      <vt:lpstr>R. Clerici REGOLAMENTO (UE) N. 650/2012</vt:lpstr>
      <vt:lpstr>Avv. e RA’in Paola della Campa  CASO 2 (segue): Effetti della sentenza Kubicka sul caso in esame (1) </vt:lpstr>
      <vt:lpstr>Avv. e RA’in Paola della Campa  CASO 2 (segue): Effetti della sentenza Kubicka sul caso in esame (2) </vt:lpstr>
      <vt:lpstr>R. Clerici REGOLAMENTO (UE) N. 650/2012</vt:lpstr>
      <vt:lpstr>R. Clerici REGOLAMENTO (UE) N. 650/2012</vt:lpstr>
      <vt:lpstr>R. Clerici REGOLAMENTO (UE) N. 650/2012</vt:lpstr>
      <vt:lpstr>Avv. e RA’in Paola della Campa  COME AGIRE NELLA PRASSI</vt:lpstr>
      <vt:lpstr>R. Clerici REGOLAMENTO (UE) N. 650/2012</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Tagliaferro</dc:creator>
  <cp:lastModifiedBy>Valentina</cp:lastModifiedBy>
  <cp:revision>69</cp:revision>
  <dcterms:created xsi:type="dcterms:W3CDTF">2020-07-02T10:13:24Z</dcterms:created>
  <dcterms:modified xsi:type="dcterms:W3CDTF">2020-07-06T07:42:33Z</dcterms:modified>
</cp:coreProperties>
</file>