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70" r:id="rId3"/>
    <p:sldId id="258" r:id="rId4"/>
    <p:sldId id="259" r:id="rId5"/>
    <p:sldId id="261" r:id="rId6"/>
    <p:sldId id="271" r:id="rId7"/>
    <p:sldId id="264" r:id="rId8"/>
    <p:sldId id="265" r:id="rId9"/>
    <p:sldId id="272" r:id="rId10"/>
    <p:sldId id="273" r:id="rId11"/>
    <p:sldId id="274" r:id="rId12"/>
    <p:sldId id="269" r:id="rId13"/>
    <p:sldId id="275" r:id="rId14"/>
    <p:sldId id="277" r:id="rId15"/>
    <p:sldId id="27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94643" autoAdjust="0"/>
  </p:normalViewPr>
  <p:slideViewPr>
    <p:cSldViewPr>
      <p:cViewPr>
        <p:scale>
          <a:sx n="74" d="100"/>
          <a:sy n="74" d="100"/>
        </p:scale>
        <p:origin x="2586" y="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5DD86-3405-4905-845D-5BAAE05E1566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F2986-DAEF-4148-A0BB-A3AD4B70F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87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0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175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563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61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584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806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27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603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04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999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704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714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41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78035F-193E-4772-9938-913BF3269D0D}" type="datetimeFigureOut">
              <a:rPr lang="it-IT" smtClean="0"/>
              <a:t>17/10/2019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+mj-lt"/>
              </a:rPr>
              <a:t>Milano, 18 ottobre 2019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400" b="1" dirty="0"/>
              <a:t>Il nuovo ruolo per gli amministratori delle procedure d’insolvenza</a:t>
            </a:r>
          </a:p>
        </p:txBody>
      </p:sp>
      <p:pic>
        <p:nvPicPr>
          <p:cNvPr id="1026" name="Picture 2" descr="mrla_logo">
            <a:extLst>
              <a:ext uri="{FF2B5EF4-FFF2-40B4-BE49-F238E27FC236}">
                <a16:creationId xmlns:a16="http://schemas.microsoft.com/office/drawing/2014/main" id="{BE797E98-1AB3-45E4-B422-0BA26ABDA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24744"/>
            <a:ext cx="3190315" cy="1111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85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Funzioni del curatore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99592" y="1952836"/>
            <a:ext cx="7632848" cy="409060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latin typeface="+mj-lt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solidFill>
                <a:schemeClr val="accent2">
                  <a:lumMod val="50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solidFill>
                <a:schemeClr val="accent2">
                  <a:lumMod val="50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Indicazione della data d’inizio e del 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termine di completamento della liquidazione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 che non potrà eccedere 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5 anni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dal deposito della sentenza di apertura della procedura (7 anni in casi di procedure caratterizzate da “</a:t>
            </a:r>
            <a:r>
              <a:rPr lang="it-IT" i="1" dirty="0">
                <a:solidFill>
                  <a:schemeClr val="tx2"/>
                </a:solidFill>
                <a:latin typeface="+mj-lt"/>
              </a:rPr>
              <a:t>eccezionale complessità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”)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entro il termine di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12 mesi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dall’apertura della procedura deve essere effettuato il primo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esperimento di vendita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dei beni e dell’attività di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recupero dei crediti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Presunzione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manifesta non convenienza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dopo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6 esperimenti di vendita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sz="1600" dirty="0">
              <a:effectLst/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726C5FC-9653-488B-84B3-CB9D94529C14}"/>
              </a:ext>
            </a:extLst>
          </p:cNvPr>
          <p:cNvSpPr/>
          <p:nvPr/>
        </p:nvSpPr>
        <p:spPr>
          <a:xfrm>
            <a:off x="611560" y="1700808"/>
            <a:ext cx="3168352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+mj-lt"/>
                <a:ea typeface="Calibri"/>
                <a:cs typeface="Times New Roman"/>
              </a:rPr>
              <a:t>Programma di liquidazione </a:t>
            </a:r>
          </a:p>
        </p:txBody>
      </p:sp>
    </p:spTree>
    <p:extLst>
      <p:ext uri="{BB962C8B-B14F-4D97-AF65-F5344CB8AC3E}">
        <p14:creationId xmlns:p14="http://schemas.microsoft.com/office/powerpoint/2010/main" val="120654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 Funzioni del curatore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99592" y="2383068"/>
            <a:ext cx="7632848" cy="11959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endParaRPr lang="it-IT" b="1" dirty="0">
              <a:latin typeface="+mj-lt"/>
              <a:cs typeface="Times New Roman"/>
            </a:endParaRPr>
          </a:p>
          <a:p>
            <a:pPr lvl="0"/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sz="1600" dirty="0">
              <a:effectLst/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726C5FC-9653-488B-84B3-CB9D94529C14}"/>
              </a:ext>
            </a:extLst>
          </p:cNvPr>
          <p:cNvSpPr/>
          <p:nvPr/>
        </p:nvSpPr>
        <p:spPr>
          <a:xfrm>
            <a:off x="472423" y="1808361"/>
            <a:ext cx="8075240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+mj-lt"/>
                <a:ea typeface="Calibri"/>
                <a:cs typeface="Times New Roman"/>
              </a:rPr>
              <a:t>Art. 136 CCII: Responsabilità del curatore- Tenuta del Registro Informatico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1904075-6151-4C2A-9415-641730BEC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591958"/>
            <a:ext cx="7632848" cy="1754326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4F28B27-9D44-468A-9D81-989998B9D7F7}"/>
              </a:ext>
            </a:extLst>
          </p:cNvPr>
          <p:cNvSpPr/>
          <p:nvPr/>
        </p:nvSpPr>
        <p:spPr>
          <a:xfrm>
            <a:off x="472423" y="4251979"/>
            <a:ext cx="4603633" cy="61718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Art. 128 CCII: Gestione della procedura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5D30416-3069-41AE-841B-E6E14EA813EA}"/>
              </a:ext>
            </a:extLst>
          </p:cNvPr>
          <p:cNvSpPr/>
          <p:nvPr/>
        </p:nvSpPr>
        <p:spPr>
          <a:xfrm>
            <a:off x="914815" y="4110676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>
              <a:solidFill>
                <a:prstClr val="black"/>
              </a:solidFill>
              <a:latin typeface="+mj-lt"/>
            </a:endParaRPr>
          </a:p>
          <a:p>
            <a:endParaRPr lang="it-IT" dirty="0">
              <a:solidFill>
                <a:prstClr val="black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Il Curatore può assumere la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veste di difensore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se in possesso della necessaria qualifica nei giudizi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avanti al giudice tributario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quando ciò è funzionale ad un risparmio per la massa.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C95917-189B-4CDC-B13F-A58F73719D3C}"/>
              </a:ext>
            </a:extLst>
          </p:cNvPr>
          <p:cNvSpPr/>
          <p:nvPr/>
        </p:nvSpPr>
        <p:spPr>
          <a:xfrm>
            <a:off x="887393" y="2413338"/>
            <a:ext cx="7573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Il Curatore deve tenere un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registro informatico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consultabile telematicamente dal GD e del </a:t>
            </a:r>
            <a:r>
              <a:rPr lang="it-IT" dirty="0" err="1">
                <a:solidFill>
                  <a:schemeClr val="tx2"/>
                </a:solidFill>
                <a:latin typeface="+mj-lt"/>
              </a:rPr>
              <a:t>CdC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nel quale devono essere annotate le operazioni relative alla sua amministrazione giorno per giorno con firma digitale da apporre mensilmente.</a:t>
            </a:r>
          </a:p>
        </p:txBody>
      </p:sp>
    </p:spTree>
    <p:extLst>
      <p:ext uri="{BB962C8B-B14F-4D97-AF65-F5344CB8AC3E}">
        <p14:creationId xmlns:p14="http://schemas.microsoft.com/office/powerpoint/2010/main" val="2050815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/>
              <a:t>FunzionI</a:t>
            </a:r>
            <a:r>
              <a:rPr lang="it-IT" sz="2800" b="1" dirty="0"/>
              <a:t> del Curatore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707232" y="2241260"/>
            <a:ext cx="81132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426128" y="1988840"/>
            <a:ext cx="8141095" cy="452431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988840"/>
            <a:ext cx="80276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tempo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e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cause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dell'insorgere della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crisi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e del manifestarsi dell'insolvenza</a:t>
            </a:r>
          </a:p>
          <a:p>
            <a:pPr lvl="0"/>
            <a:r>
              <a:rPr lang="it-IT" dirty="0">
                <a:solidFill>
                  <a:schemeClr val="tx2"/>
                </a:solidFill>
                <a:latin typeface="+mj-lt"/>
              </a:rPr>
              <a:t> del debitore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diligenza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spiegata dal debitore nell'esercizio dell'impresa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responsabilità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del debitore o di altri e su quanto può interessare anche ai fini delle indagini preliminari in sede penale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sull’appartenenza ad un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gruppo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deve riferire sulla natura dei rapporti con le altre società</a:t>
            </a:r>
          </a:p>
          <a:p>
            <a:pPr lvl="0"/>
            <a:endParaRPr lang="it-IT" dirty="0">
              <a:latin typeface="+mj-lt"/>
            </a:endParaRPr>
          </a:p>
          <a:p>
            <a:pPr lvl="0"/>
            <a:endParaRPr lang="it-IT" dirty="0">
              <a:latin typeface="+mj-lt"/>
            </a:endParaRPr>
          </a:p>
          <a:p>
            <a:r>
              <a:rPr lang="it-IT" dirty="0">
                <a:latin typeface="+mj-lt"/>
              </a:rPr>
              <a:t> </a:t>
            </a:r>
          </a:p>
          <a:p>
            <a:r>
              <a:rPr lang="it-IT" dirty="0">
                <a:latin typeface="+mj-lt"/>
              </a:rPr>
              <a:t> </a:t>
            </a:r>
          </a:p>
          <a:p>
            <a:r>
              <a:rPr lang="it-IT" dirty="0"/>
              <a:t> </a:t>
            </a:r>
          </a:p>
        </p:txBody>
      </p:sp>
      <p:sp>
        <p:nvSpPr>
          <p:cNvPr id="6" name="Rettangolo 5"/>
          <p:cNvSpPr/>
          <p:nvPr/>
        </p:nvSpPr>
        <p:spPr>
          <a:xfrm>
            <a:off x="482839" y="4616741"/>
            <a:ext cx="8027671" cy="7112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Tempestività della segnalazione della crisi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381ADE8-3570-4AD7-BDE3-681356CED298}"/>
              </a:ext>
            </a:extLst>
          </p:cNvPr>
          <p:cNvSpPr/>
          <p:nvPr/>
        </p:nvSpPr>
        <p:spPr>
          <a:xfrm>
            <a:off x="426128" y="1654354"/>
            <a:ext cx="4361896" cy="5869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latin typeface="+mj-lt"/>
              </a:rPr>
              <a:t>Relazione ex art. 130 CCII</a:t>
            </a:r>
          </a:p>
        </p:txBody>
      </p:sp>
    </p:spTree>
    <p:extLst>
      <p:ext uri="{BB962C8B-B14F-4D97-AF65-F5344CB8AC3E}">
        <p14:creationId xmlns:p14="http://schemas.microsoft.com/office/powerpoint/2010/main" val="535982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2400" b="1" dirty="0"/>
            </a:br>
            <a:r>
              <a:rPr lang="it-IT" sz="2400" b="1" dirty="0"/>
              <a:t>Tempestività nella rilevazione della crisi</a:t>
            </a:r>
            <a:br>
              <a:rPr lang="it-IT" sz="2400" b="1" dirty="0"/>
            </a:br>
            <a:r>
              <a:rPr lang="it-IT" sz="2000" b="1" dirty="0"/>
              <a:t>Art. 24 CCII</a:t>
            </a:r>
            <a:br>
              <a:rPr lang="it-IT" sz="2400" b="1" dirty="0"/>
            </a:br>
            <a:endParaRPr lang="it-IT" sz="1800" b="1" dirty="0"/>
          </a:p>
        </p:txBody>
      </p:sp>
      <p:sp>
        <p:nvSpPr>
          <p:cNvPr id="4" name="Rettangolo 3"/>
          <p:cNvSpPr/>
          <p:nvPr/>
        </p:nvSpPr>
        <p:spPr>
          <a:xfrm>
            <a:off x="426128" y="1988840"/>
            <a:ext cx="8260672" cy="20313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Debiti retributivi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del personale dipendente, scaduti da almeno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60 gg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. superano la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½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totale mensile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delle retribuzioni;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Debiti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vs fornitori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scaduti da almeno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120 gg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. superano la totalità dei debiti vs fornitori non ancora scaduti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Superati gli indici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di cui all’art. 13 CCII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dirty="0">
              <a:latin typeface="+mj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99592" y="4797152"/>
            <a:ext cx="7272808" cy="13681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>
                <a:latin typeface="+mj-lt"/>
              </a:rPr>
              <a:t>Il debitore deve formulare 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latin typeface="+mj-lt"/>
              </a:rPr>
              <a:t>Domanda di accesso ad una procedura concorsuale entro </a:t>
            </a:r>
            <a:r>
              <a:rPr lang="it-IT" b="1" dirty="0">
                <a:latin typeface="+mj-lt"/>
              </a:rPr>
              <a:t>6 mesi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latin typeface="+mj-lt"/>
              </a:rPr>
              <a:t>Istanza all’OCRI entro </a:t>
            </a:r>
            <a:r>
              <a:rPr lang="it-IT" b="1" dirty="0">
                <a:latin typeface="+mj-lt"/>
              </a:rPr>
              <a:t>3 mesi</a:t>
            </a: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BDA14C3A-936A-4B2F-AC30-364601A4787E}"/>
              </a:ext>
            </a:extLst>
          </p:cNvPr>
          <p:cNvSpPr/>
          <p:nvPr/>
        </p:nvSpPr>
        <p:spPr>
          <a:xfrm>
            <a:off x="4391980" y="3865226"/>
            <a:ext cx="432048" cy="837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69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Misure premiali patrimoniali </a:t>
            </a:r>
            <a:br>
              <a:rPr lang="it-IT" sz="2800" b="1" dirty="0"/>
            </a:br>
            <a:r>
              <a:rPr lang="it-IT" sz="1800" b="1" dirty="0"/>
              <a:t>art. 25 C.1 ccii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916832"/>
            <a:ext cx="8280920" cy="446276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Riduzione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degli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interessi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 in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misura legale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sui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debiti tributari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maturati durante la procedura di composizione assistita della crisi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Applicazione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sanzioni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in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misura minima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per le violazioni  per le quali la legge prevede l’applicazione di sanzioni ridotte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Riduzione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50%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degli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interessi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e delle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sanzioni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relative ai debiti fiscali oggetto della composizione assistita della crisi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Termine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prorogato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fino al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doppio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rispetto a quello concesso per il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deposito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di una proposta di concordato preventivo o accordo di ristrutturazione dei debiti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Inammissibilità n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el concordato con continuità aziendale della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proposta concorrente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sempre che preveda il pagamento almeno dei creditori chirografari in misura non inferiore al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20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%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382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MISURE PREMIALI PERSONALI </a:t>
            </a:r>
            <a:br>
              <a:rPr lang="it-IT" sz="2800" b="1" dirty="0"/>
            </a:br>
            <a:r>
              <a:rPr lang="it-IT" sz="1800" b="1" dirty="0"/>
              <a:t>art. 25 c. 2 CCII</a:t>
            </a:r>
          </a:p>
        </p:txBody>
      </p:sp>
      <p:sp>
        <p:nvSpPr>
          <p:cNvPr id="3" name="Rettangolo 2"/>
          <p:cNvSpPr/>
          <p:nvPr/>
        </p:nvSpPr>
        <p:spPr>
          <a:xfrm>
            <a:off x="755576" y="1916832"/>
            <a:ext cx="7931224" cy="406265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it-IT" b="1" dirty="0">
              <a:solidFill>
                <a:schemeClr val="tx2"/>
              </a:solidFill>
              <a:latin typeface="+mj-lt"/>
            </a:endParaRPr>
          </a:p>
          <a:p>
            <a:pPr marL="285750" lvl="0" indent="-285750"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Causa di non punibilità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per i reati di 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bancarotta semplice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bancarotta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fraudolenta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ricorso abusivo del credito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quando le condotte poste in essere prima dell’apertura della procedura di risoluzione della crisi o dell’insolvenza è scaturito un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danno di speciale tenuità</a:t>
            </a: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285750" lvl="0" indent="-285750"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Riduzione della pena fino alla  metà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quando  alla data di apertura della procedura di regolazione della crisi o dell’insolvenza  il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valore dell’attivo  inventariato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ovvero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offerto ai creditori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assicura il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soddisfacimento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 di almeno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1/5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dell’ammontare dei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debiti chirografari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ma il danno non deve essere superiore ad </a:t>
            </a:r>
            <a:r>
              <a:rPr lang="it-IT" b="1" u="sng" dirty="0">
                <a:solidFill>
                  <a:schemeClr val="tx2"/>
                </a:solidFill>
                <a:latin typeface="+mj-lt"/>
              </a:rPr>
              <a:t>€ 2 milioni</a:t>
            </a:r>
          </a:p>
          <a:p>
            <a:pPr marL="285750" lvl="0" indent="-285750"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it-IT" b="1" u="sng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81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12B31B6-1188-4FFE-AA1B-B90D509A7617}"/>
              </a:ext>
            </a:extLst>
          </p:cNvPr>
          <p:cNvSpPr txBox="1"/>
          <p:nvPr/>
        </p:nvSpPr>
        <p:spPr>
          <a:xfrm>
            <a:off x="467544" y="692696"/>
            <a:ext cx="8208912" cy="292387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it-IT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Codice della crisi d’impresa e dell’insolvenza 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: </a:t>
            </a:r>
          </a:p>
          <a:p>
            <a:endParaRPr lang="it-IT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ctr">
              <a:tabLst>
                <a:tab pos="7891463" algn="l"/>
              </a:tabLst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Fornisce alle aziende nuovi strumenti per la diagnosi precoce dello stato di crisi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it-IT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71463"/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 l’obiettivo di garantire la </a:t>
            </a:r>
            <a:r>
              <a:rPr lang="it-IT" sz="20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continuità aziendale 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nell’ottica del </a:t>
            </a:r>
            <a:r>
              <a:rPr lang="it-IT" sz="20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migliore soddisfacimento dei creditori </a:t>
            </a:r>
          </a:p>
          <a:p>
            <a:pPr marL="285750" indent="-285750">
              <a:buFontTx/>
              <a:buChar char="-"/>
            </a:pPr>
            <a:endParaRPr lang="it-IT" dirty="0">
              <a:latin typeface="+mj-lt"/>
            </a:endParaRP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3D37AD79-FFA8-44CF-92A8-169CC31DF714}"/>
              </a:ext>
            </a:extLst>
          </p:cNvPr>
          <p:cNvSpPr/>
          <p:nvPr/>
        </p:nvSpPr>
        <p:spPr>
          <a:xfrm>
            <a:off x="4499992" y="2276872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5147C8-0501-45C5-8216-B224201C15C4}"/>
              </a:ext>
            </a:extLst>
          </p:cNvPr>
          <p:cNvSpPr txBox="1"/>
          <p:nvPr/>
        </p:nvSpPr>
        <p:spPr>
          <a:xfrm>
            <a:off x="611560" y="3861048"/>
            <a:ext cx="7776864" cy="218521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b="1" dirty="0">
              <a:solidFill>
                <a:srgbClr val="242852"/>
              </a:solidFill>
              <a:latin typeface="+mj-lt"/>
            </a:endParaRP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242852"/>
                </a:solidFill>
                <a:latin typeface="+mj-lt"/>
              </a:rPr>
              <a:t>Riduzione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 dei </a:t>
            </a:r>
            <a:r>
              <a:rPr lang="it-IT" sz="2000" b="1" dirty="0">
                <a:solidFill>
                  <a:srgbClr val="242852"/>
                </a:solidFill>
                <a:latin typeface="+mj-lt"/>
              </a:rPr>
              <a:t>costi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 e della </a:t>
            </a:r>
            <a:r>
              <a:rPr lang="it-IT" sz="2000" b="1" dirty="0">
                <a:solidFill>
                  <a:srgbClr val="242852"/>
                </a:solidFill>
                <a:latin typeface="+mj-lt"/>
              </a:rPr>
              <a:t>durata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 delle procedure concorsuali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242852"/>
                </a:solidFill>
                <a:latin typeface="+mj-lt"/>
              </a:rPr>
              <a:t>Responsabilizzazione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 gli organi di gestione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242852"/>
                </a:solidFill>
                <a:latin typeface="+mj-lt"/>
              </a:rPr>
              <a:t>Tutela dell’occupazione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242852"/>
                </a:solidFill>
                <a:latin typeface="+mj-lt"/>
              </a:rPr>
              <a:t>Specializzazione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dei</a:t>
            </a:r>
            <a:r>
              <a:rPr lang="it-IT" sz="2000" b="1" dirty="0">
                <a:solidFill>
                  <a:srgbClr val="242852"/>
                </a:solidFill>
                <a:latin typeface="+mj-lt"/>
              </a:rPr>
              <a:t> giudici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e dei </a:t>
            </a:r>
            <a:r>
              <a:rPr lang="it-IT" sz="2000" b="1" dirty="0">
                <a:solidFill>
                  <a:srgbClr val="242852"/>
                </a:solidFill>
                <a:latin typeface="+mj-lt"/>
              </a:rPr>
              <a:t>professionisti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che devono</a:t>
            </a:r>
            <a:r>
              <a:rPr lang="it-IT" sz="2000" b="1" dirty="0">
                <a:solidFill>
                  <a:srgbClr val="242852"/>
                </a:solidFill>
                <a:latin typeface="+mj-lt"/>
              </a:rPr>
              <a:t> gestire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la</a:t>
            </a:r>
            <a:r>
              <a:rPr lang="it-IT" sz="2000" b="1" dirty="0">
                <a:solidFill>
                  <a:srgbClr val="242852"/>
                </a:solidFill>
                <a:latin typeface="+mj-lt"/>
              </a:rPr>
              <a:t> crisi d’impresa</a:t>
            </a:r>
            <a:endParaRPr lang="it-IT" sz="2000" dirty="0">
              <a:solidFill>
                <a:srgbClr val="242852"/>
              </a:solidFill>
              <a:latin typeface="+mj-lt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6E4BED3-B475-47E1-A47F-C55FC85CC70B}"/>
              </a:ext>
            </a:extLst>
          </p:cNvPr>
          <p:cNvSpPr/>
          <p:nvPr/>
        </p:nvSpPr>
        <p:spPr>
          <a:xfrm>
            <a:off x="607638" y="3717032"/>
            <a:ext cx="3676330" cy="3600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Tra le finalità della Riforma</a:t>
            </a:r>
          </a:p>
        </p:txBody>
      </p:sp>
    </p:spTree>
    <p:extLst>
      <p:ext uri="{BB962C8B-B14F-4D97-AF65-F5344CB8AC3E}">
        <p14:creationId xmlns:p14="http://schemas.microsoft.com/office/powerpoint/2010/main" val="222702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sz="3100" b="1" dirty="0"/>
              <a:t>Albo unico </a:t>
            </a:r>
            <a:r>
              <a:rPr lang="it-IT" sz="2400" b="1" dirty="0"/>
              <a:t>dei soggetti incaricati delle funzioni di gestione e di controllo nelle procure di cui al </a:t>
            </a:r>
            <a:r>
              <a:rPr lang="it-IT" sz="2400" b="1" dirty="0" err="1"/>
              <a:t>cciI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114300" indent="0">
              <a:buNone/>
            </a:pPr>
            <a:endParaRPr lang="it-IT" sz="2000" dirty="0">
              <a:latin typeface="+mj-lt"/>
            </a:endParaRPr>
          </a:p>
          <a:p>
            <a:pPr marL="114300" indent="0">
              <a:buNone/>
            </a:pPr>
            <a:r>
              <a:rPr lang="it-IT" sz="2000" dirty="0">
                <a:latin typeface="+mj-lt"/>
              </a:rPr>
              <a:t>Con Decreto del Ministero della Giustizia verranno stabilite entro il 1 marzo 2020: </a:t>
            </a:r>
          </a:p>
          <a:p>
            <a:pPr marL="114300" indent="0">
              <a:buNone/>
            </a:pPr>
            <a:endParaRPr lang="it-IT" dirty="0">
              <a:latin typeface="+mj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Modalità di </a:t>
            </a:r>
            <a:r>
              <a:rPr lang="it-IT" sz="1800" b="1" dirty="0">
                <a:latin typeface="+mj-lt"/>
              </a:rPr>
              <a:t>iscrizione</a:t>
            </a:r>
            <a:r>
              <a:rPr lang="it-IT" sz="1800" dirty="0">
                <a:latin typeface="+mj-lt"/>
              </a:rPr>
              <a:t> all’albo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Modalità di </a:t>
            </a:r>
            <a:r>
              <a:rPr lang="it-IT" sz="1800" b="1" dirty="0">
                <a:latin typeface="+mj-lt"/>
              </a:rPr>
              <a:t>cancellazione</a:t>
            </a:r>
            <a:r>
              <a:rPr lang="it-IT" sz="1800" dirty="0">
                <a:latin typeface="+mj-lt"/>
              </a:rPr>
              <a:t> e </a:t>
            </a:r>
            <a:r>
              <a:rPr lang="it-IT" sz="1800" b="1" dirty="0">
                <a:latin typeface="+mj-lt"/>
              </a:rPr>
              <a:t>sospensione</a:t>
            </a:r>
            <a:r>
              <a:rPr lang="it-IT" sz="1800" dirty="0">
                <a:latin typeface="+mj-lt"/>
              </a:rPr>
              <a:t> dall’albo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Modalità di esercizio del </a:t>
            </a:r>
            <a:r>
              <a:rPr lang="it-IT" sz="1800" b="1" dirty="0">
                <a:latin typeface="+mj-lt"/>
              </a:rPr>
              <a:t>potere di vigilanza </a:t>
            </a:r>
            <a:r>
              <a:rPr lang="it-IT" sz="1800" dirty="0">
                <a:latin typeface="+mj-lt"/>
              </a:rPr>
              <a:t>da parte del Ministero della Giustizia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21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60672" cy="860388"/>
          </a:xfrm>
        </p:spPr>
        <p:txBody>
          <a:bodyPr>
            <a:normAutofit/>
          </a:bodyPr>
          <a:lstStyle/>
          <a:p>
            <a:r>
              <a:rPr lang="it-IT" sz="2200" b="1" dirty="0"/>
              <a:t>Requisiti</a:t>
            </a:r>
            <a:r>
              <a:rPr lang="it-IT" sz="2400" b="1" dirty="0"/>
              <a:t> per la nomina agli incarichi delle procedure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60672" cy="44973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it-IT" dirty="0"/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Avvocati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Commercialisti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Consulenti del Lavoro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+mj-lt"/>
              </a:rPr>
              <a:t>Coloro che abbiano svolto attività di amministrazione, direzione e controllo in società di capitali o società cooperative</a:t>
            </a:r>
          </a:p>
          <a:p>
            <a:pPr marL="114300" indent="0" algn="ctr">
              <a:buNone/>
            </a:pPr>
            <a:endParaRPr lang="it-IT" sz="2200" dirty="0">
              <a:latin typeface="+mj-lt"/>
            </a:endParaRPr>
          </a:p>
          <a:p>
            <a:pPr marL="114300" indent="0" algn="ctr">
              <a:buNone/>
            </a:pPr>
            <a:endParaRPr lang="it-IT" sz="2200" dirty="0">
              <a:latin typeface="+mj-lt"/>
            </a:endParaRPr>
          </a:p>
          <a:p>
            <a:pPr marL="114300" indent="0">
              <a:buNone/>
            </a:pPr>
            <a:r>
              <a:rPr lang="de-DE" sz="2000" dirty="0">
                <a:latin typeface="+mj-lt"/>
              </a:rPr>
              <a:t>Art. 356 c. 2 CCII </a:t>
            </a:r>
            <a:r>
              <a:rPr lang="it-IT" sz="2000" dirty="0">
                <a:latin typeface="+mj-lt"/>
              </a:rPr>
              <a:t>: nomina come curatore, commissario, liquidatore in almeno 4 procedure negli ultimi 4 anni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0435DF-9710-41B5-8799-535FCB83118C}"/>
              </a:ext>
            </a:extLst>
          </p:cNvPr>
          <p:cNvSpPr/>
          <p:nvPr/>
        </p:nvSpPr>
        <p:spPr>
          <a:xfrm>
            <a:off x="473089" y="4221088"/>
            <a:ext cx="4536504" cy="3600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Ai</a:t>
            </a:r>
            <a:r>
              <a:rPr lang="it-IT" dirty="0"/>
              <a:t> </a:t>
            </a:r>
            <a:r>
              <a:rPr lang="it-IT" dirty="0">
                <a:latin typeface="+mj-lt"/>
              </a:rPr>
              <a:t>fini del 1. popolamento dell’Albo</a:t>
            </a:r>
            <a:r>
              <a:rPr lang="it-IT" dirty="0"/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132100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5" y="476673"/>
            <a:ext cx="8208913" cy="495520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endParaRPr lang="it-IT" b="1" dirty="0">
              <a:solidFill>
                <a:schemeClr val="tx2"/>
              </a:solidFill>
            </a:endParaRPr>
          </a:p>
          <a:p>
            <a:endParaRPr lang="it-IT" b="1" dirty="0">
              <a:solidFill>
                <a:schemeClr val="tx2"/>
              </a:solidFill>
            </a:endParaRPr>
          </a:p>
          <a:p>
            <a:r>
              <a:rPr lang="it-IT" sz="1400" dirty="0">
                <a:solidFill>
                  <a:schemeClr val="tx2"/>
                </a:solidFill>
                <a:latin typeface="+mj-lt"/>
              </a:rPr>
              <a:t>DM n. 202/2014 richiede: </a:t>
            </a:r>
          </a:p>
          <a:p>
            <a:endParaRPr lang="it-IT" sz="1400" dirty="0">
              <a:solidFill>
                <a:schemeClr val="tx2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possesso di una specifica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formazione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acquisita tramite la partecipazione 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corsi di perfezionamento delle scuole di specializzazione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di durata non inferiore 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200 ore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nell’ambito disciplinare della crisi dell’impresa e di sovraindebitamento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svolgimento di un periodo di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tirocinio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presso uno o più organismi,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curatori fallimentari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commissari giudiziali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liquidatori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 professionisti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delegati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per le operazioni di vendita nelle procedure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esecutive immobiliari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di durata non inferiore 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6 mesi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nell’acquisizione di uno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specifico aggiornamento biennale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di durata complessiva non inferiore a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40 ore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, acquisito presso uno degli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ordini professionali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(avvocati, commercialisti ed esperti contabili, notai) ovvero presso un’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università pubblica o privata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15549" y="5555568"/>
            <a:ext cx="7944883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chemeClr val="tx1"/>
                </a:solidFill>
                <a:latin typeface="+mj-lt"/>
              </a:rPr>
              <a:t>Condizione di mantenimento dell’iscrizione: </a:t>
            </a:r>
            <a:r>
              <a:rPr lang="it-IT" dirty="0">
                <a:latin typeface="+mj-lt"/>
              </a:rPr>
              <a:t>Aggiornamento biennale sulla base di linee guida definite dalla Scuola Superiore di Magistratura 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0B39F7A-0B53-4A5F-895F-52E06F568AF5}"/>
              </a:ext>
            </a:extLst>
          </p:cNvPr>
          <p:cNvSpPr/>
          <p:nvPr/>
        </p:nvSpPr>
        <p:spPr>
          <a:xfrm>
            <a:off x="395535" y="258316"/>
            <a:ext cx="4824537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Ai fini del successivo popolamento all’Albo</a:t>
            </a:r>
          </a:p>
        </p:txBody>
      </p:sp>
    </p:spTree>
    <p:extLst>
      <p:ext uri="{BB962C8B-B14F-4D97-AF65-F5344CB8AC3E}">
        <p14:creationId xmlns:p14="http://schemas.microsoft.com/office/powerpoint/2010/main" val="344026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675570-3E8E-4889-B105-2B4D9027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200" b="1" dirty="0"/>
              <a:t>Art. </a:t>
            </a:r>
            <a:r>
              <a:rPr lang="it-IT" sz="2400" b="1" dirty="0"/>
              <a:t>136</a:t>
            </a:r>
            <a:r>
              <a:rPr lang="it-IT" sz="2200" b="1" dirty="0"/>
              <a:t> CCII : Responsabilità del Curatore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3B1C601-AC49-4BD8-B4B8-D1038D1C0FC8}"/>
              </a:ext>
            </a:extLst>
          </p:cNvPr>
          <p:cNvSpPr/>
          <p:nvPr/>
        </p:nvSpPr>
        <p:spPr>
          <a:xfrm>
            <a:off x="935596" y="2420888"/>
            <a:ext cx="7272808" cy="345638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Il Curatore adempie ai doveri del proprio ufficio con la diligenza richiesta della natura dell’incarico</a:t>
            </a:r>
          </a:p>
          <a:p>
            <a:pPr algn="ctr"/>
            <a:endParaRPr lang="it-IT" sz="2000" dirty="0">
              <a:latin typeface="+mj-lt"/>
            </a:endParaRPr>
          </a:p>
          <a:p>
            <a:pPr algn="ctr"/>
            <a:endParaRPr lang="it-IT" sz="2000" dirty="0">
              <a:latin typeface="+mj-lt"/>
            </a:endParaRPr>
          </a:p>
          <a:p>
            <a:pPr algn="ctr"/>
            <a:endParaRPr lang="it-IT" sz="2000" dirty="0">
              <a:latin typeface="+mj-lt"/>
            </a:endParaRPr>
          </a:p>
          <a:p>
            <a:pPr algn="ctr"/>
            <a:endParaRPr lang="it-IT" sz="2000" dirty="0">
              <a:latin typeface="+mj-lt"/>
            </a:endParaRPr>
          </a:p>
          <a:p>
            <a:pPr algn="ctr"/>
            <a:r>
              <a:rPr lang="it-IT" sz="2000" dirty="0">
                <a:latin typeface="+mj-lt"/>
              </a:rPr>
              <a:t>Responsabilità </a:t>
            </a:r>
            <a:r>
              <a:rPr lang="it-IT" sz="2000" b="1" dirty="0">
                <a:latin typeface="+mj-lt"/>
              </a:rPr>
              <a:t>qualificata</a:t>
            </a:r>
            <a:r>
              <a:rPr lang="it-IT" sz="2000" dirty="0">
                <a:latin typeface="+mj-lt"/>
              </a:rPr>
              <a:t> con alto grado di professionalità come quella richiesta  per gli amministratori delle spa (Art. 2392 c.c.)</a:t>
            </a:r>
          </a:p>
          <a:p>
            <a:pPr algn="ctr"/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99145386-AE14-4FB8-9F89-EDCF9FB1D139}"/>
              </a:ext>
            </a:extLst>
          </p:cNvPr>
          <p:cNvSpPr/>
          <p:nvPr/>
        </p:nvSpPr>
        <p:spPr>
          <a:xfrm>
            <a:off x="4329684" y="3464052"/>
            <a:ext cx="484632" cy="69294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12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b="1" dirty="0"/>
              <a:t>CURATORE </a:t>
            </a:r>
            <a:br>
              <a:rPr lang="it-IT" sz="2400" b="1" dirty="0"/>
            </a:br>
            <a:r>
              <a:rPr lang="it-IT" sz="2400" b="1" dirty="0"/>
              <a:t> VERO DOMINUS DELLA LIQUIDAZIONE GIUDIZIALE</a:t>
            </a:r>
          </a:p>
        </p:txBody>
      </p:sp>
      <p:sp>
        <p:nvSpPr>
          <p:cNvPr id="3" name="Rettangolo 2"/>
          <p:cNvSpPr/>
          <p:nvPr/>
        </p:nvSpPr>
        <p:spPr>
          <a:xfrm>
            <a:off x="1043608" y="1988840"/>
            <a:ext cx="7272808" cy="43277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dirty="0">
                <a:solidFill>
                  <a:schemeClr val="bg1"/>
                </a:solidFill>
                <a:latin typeface="+mj-lt"/>
              </a:rPr>
              <a:t>Il CCII mira a rendere </a:t>
            </a:r>
            <a:r>
              <a:rPr lang="it-IT" b="1" dirty="0">
                <a:solidFill>
                  <a:schemeClr val="bg1"/>
                </a:solidFill>
                <a:latin typeface="+mj-lt"/>
              </a:rPr>
              <a:t>più efficace la funzione</a:t>
            </a:r>
            <a:r>
              <a:rPr lang="it-IT" dirty="0">
                <a:solidFill>
                  <a:schemeClr val="bg1"/>
                </a:solidFill>
                <a:latin typeface="+mj-lt"/>
              </a:rPr>
              <a:t> del Curatore, al fine di garantire la </a:t>
            </a:r>
            <a:r>
              <a:rPr lang="it-IT" b="1" dirty="0">
                <a:solidFill>
                  <a:schemeClr val="bg1"/>
                </a:solidFill>
                <a:latin typeface="+mj-lt"/>
              </a:rPr>
              <a:t>massima trasparenza ed efficienza nella sua attività di gestione</a:t>
            </a:r>
            <a:r>
              <a:rPr lang="it-IT" dirty="0">
                <a:solidFill>
                  <a:schemeClr val="bg1"/>
                </a:solidFill>
                <a:latin typeface="+mj-lt"/>
              </a:rPr>
              <a:t> attraverso</a:t>
            </a:r>
          </a:p>
          <a:p>
            <a:pPr lvl="0"/>
            <a:endParaRPr lang="it-IT" dirty="0">
              <a:solidFill>
                <a:schemeClr val="bg1"/>
              </a:solidFill>
              <a:latin typeface="+mj-lt"/>
            </a:endParaRPr>
          </a:p>
          <a:p>
            <a:pPr lvl="0"/>
            <a:endParaRPr lang="it-IT" dirty="0">
              <a:solidFill>
                <a:schemeClr val="bg1"/>
              </a:solidFill>
              <a:latin typeface="+mj-lt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bg1"/>
                </a:solidFill>
                <a:latin typeface="+mj-lt"/>
              </a:rPr>
              <a:t>Ampliamento dei  </a:t>
            </a:r>
            <a:r>
              <a:rPr lang="it-IT" b="1" dirty="0">
                <a:solidFill>
                  <a:schemeClr val="bg1"/>
                </a:solidFill>
                <a:latin typeface="+mj-lt"/>
              </a:rPr>
              <a:t>poteri d’indagine </a:t>
            </a:r>
            <a:r>
              <a:rPr lang="it-IT" dirty="0">
                <a:solidFill>
                  <a:schemeClr val="bg1"/>
                </a:solidFill>
                <a:latin typeface="+mj-lt"/>
              </a:rPr>
              <a:t>anche attraverso l’accesso alle banche dati della PA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bg1"/>
                </a:solidFill>
                <a:latin typeface="+mj-lt"/>
              </a:rPr>
              <a:t>Ampliamento dei </a:t>
            </a:r>
            <a:r>
              <a:rPr lang="it-IT" b="1" dirty="0">
                <a:solidFill>
                  <a:schemeClr val="bg1"/>
                </a:solidFill>
                <a:latin typeface="+mj-lt"/>
              </a:rPr>
              <a:t>doveri informativi </a:t>
            </a:r>
            <a:r>
              <a:rPr lang="it-IT" dirty="0">
                <a:solidFill>
                  <a:schemeClr val="bg1"/>
                </a:solidFill>
                <a:latin typeface="+mj-lt"/>
              </a:rPr>
              <a:t>nei confronti del GD e PM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bg1"/>
                </a:solidFill>
                <a:latin typeface="+mj-lt"/>
              </a:rPr>
              <a:t>Definizione del contenuto minimo del </a:t>
            </a:r>
            <a:r>
              <a:rPr lang="it-IT" b="1" dirty="0">
                <a:solidFill>
                  <a:schemeClr val="bg1"/>
                </a:solidFill>
                <a:latin typeface="+mj-lt"/>
              </a:rPr>
              <a:t>programma di liquidazione </a:t>
            </a:r>
            <a:r>
              <a:rPr lang="it-IT" dirty="0">
                <a:solidFill>
                  <a:schemeClr val="bg1"/>
                </a:solidFill>
                <a:latin typeface="+mj-lt"/>
              </a:rPr>
              <a:t>ai fini di una riduzione della durata della procedura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0321E3FD-C501-4FD4-8AD4-1811A2109C32}"/>
              </a:ext>
            </a:extLst>
          </p:cNvPr>
          <p:cNvCxnSpPr>
            <a:cxnSpLocks/>
          </p:cNvCxnSpPr>
          <p:nvPr/>
        </p:nvCxnSpPr>
        <p:spPr>
          <a:xfrm>
            <a:off x="3203848" y="3069772"/>
            <a:ext cx="0" cy="61710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38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Funzioni del curatore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27584" y="1988840"/>
            <a:ext cx="7632848" cy="436760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latin typeface="+mj-lt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b="1" dirty="0">
              <a:latin typeface="+mj-lt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chemeClr val="tx2"/>
                </a:solidFill>
                <a:latin typeface="+mj-lt"/>
                <a:ea typeface="Calibri"/>
                <a:cs typeface="Times New Roman"/>
              </a:rPr>
              <a:t>Art. 49 CCII</a:t>
            </a:r>
            <a:endParaRPr lang="it-IT" dirty="0">
              <a:solidFill>
                <a:schemeClr val="tx2"/>
              </a:solidFill>
              <a:latin typeface="+mj-lt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accesso banca dati dell’Anagrafe tributaria e dell’archivio dei rapporti finanziari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accesso banca dati degli atti assoggettati all’imposta di registro ed estrarre copia degli stessi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acquisire elenco dei  clienti e dei fornitori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acquisire documentazione contabile in possesso delle banche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it-IT" b="1" dirty="0">
                <a:solidFill>
                  <a:schemeClr val="tx2"/>
                </a:solidFill>
                <a:latin typeface="+mj-lt"/>
              </a:rPr>
              <a:t>Art. 130 CCII </a:t>
            </a:r>
            <a:r>
              <a:rPr lang="it-IT" u="sng" dirty="0">
                <a:solidFill>
                  <a:schemeClr val="tx2"/>
                </a:solidFill>
                <a:latin typeface="+mj-lt"/>
              </a:rPr>
              <a:t>previa specifica autorizzazione del GD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accesso a banche dati ulteriori a quelle previste dall’art. 49 CCII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richiesta informazioni e documentazioni a PA</a:t>
            </a:r>
            <a:endParaRPr lang="it-IT" dirty="0">
              <a:solidFill>
                <a:schemeClr val="tx2"/>
              </a:solidFill>
              <a:latin typeface="+mj-lt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sz="1600" dirty="0">
              <a:effectLst/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726C5FC-9653-488B-84B3-CB9D94529C14}"/>
              </a:ext>
            </a:extLst>
          </p:cNvPr>
          <p:cNvSpPr/>
          <p:nvPr/>
        </p:nvSpPr>
        <p:spPr>
          <a:xfrm>
            <a:off x="611560" y="1700808"/>
            <a:ext cx="3168352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Poteri d’indagine </a:t>
            </a:r>
          </a:p>
        </p:txBody>
      </p:sp>
    </p:spTree>
    <p:extLst>
      <p:ext uri="{BB962C8B-B14F-4D97-AF65-F5344CB8AC3E}">
        <p14:creationId xmlns:p14="http://schemas.microsoft.com/office/powerpoint/2010/main" val="3862881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Funzioni del curatore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99592" y="1952836"/>
            <a:ext cx="7632848" cy="46489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latin typeface="+mj-lt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it-IT" b="1" dirty="0">
              <a:latin typeface="+mj-lt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chemeClr val="tx2"/>
                </a:solidFill>
                <a:latin typeface="+mj-lt"/>
                <a:ea typeface="Calibri"/>
                <a:cs typeface="Times New Roman"/>
              </a:rPr>
              <a:t>Art. 130 CCII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dall’apertura della liquidazione</a:t>
            </a:r>
            <a:endParaRPr lang="it-IT" dirty="0">
              <a:solidFill>
                <a:schemeClr val="tx2"/>
              </a:solidFill>
              <a:latin typeface="+mj-lt"/>
              <a:ea typeface="Calibri"/>
              <a:cs typeface="Times New Roman"/>
            </a:endParaRP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entro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3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gg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.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informativa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al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PM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in caso di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mancato deposito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delle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scritture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contabili e fiscali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entro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30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gg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. informativa su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accertamenti compiuti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e sulle informazioni acquisite relative a causa d’insolvenza e alla responsabilità del debitore, degli amministratori o degli organi di controllo delle società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Entro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4 mesi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dal decreto di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esecutorietà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dello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stato passivo 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invio di un rapporto riepilogativo delle attività svolte e delle informazioni raccolte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Entro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60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gg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. dall’inventario la redazione del programma di liquidazione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tx2"/>
                </a:solidFill>
                <a:latin typeface="+mj-lt"/>
              </a:rPr>
              <a:t>Entro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60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+mj-lt"/>
              </a:rPr>
              <a:t>gg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dal decreto di esecutività dello stato passivo, presenta la relazione ex art. 130 CCII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726C5FC-9653-488B-84B3-CB9D94529C14}"/>
              </a:ext>
            </a:extLst>
          </p:cNvPr>
          <p:cNvSpPr/>
          <p:nvPr/>
        </p:nvSpPr>
        <p:spPr>
          <a:xfrm>
            <a:off x="611560" y="1700808"/>
            <a:ext cx="3168352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+mj-lt"/>
                <a:ea typeface="Calibri"/>
                <a:cs typeface="Times New Roman"/>
              </a:rPr>
              <a:t>Doveri</a:t>
            </a:r>
            <a:r>
              <a:rPr lang="it-IT" b="1" dirty="0">
                <a:ea typeface="Calibri"/>
                <a:cs typeface="Times New Roman"/>
              </a:rPr>
              <a:t> </a:t>
            </a:r>
            <a:r>
              <a:rPr lang="it-IT" dirty="0">
                <a:latin typeface="+mj-lt"/>
                <a:ea typeface="Calibri"/>
                <a:cs typeface="Times New Roman"/>
              </a:rPr>
              <a:t>informativi</a:t>
            </a:r>
          </a:p>
        </p:txBody>
      </p:sp>
    </p:spTree>
    <p:extLst>
      <p:ext uri="{BB962C8B-B14F-4D97-AF65-F5344CB8AC3E}">
        <p14:creationId xmlns:p14="http://schemas.microsoft.com/office/powerpoint/2010/main" val="498926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rmaci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221</TotalTime>
  <Words>1117</Words>
  <Application>Microsoft Office PowerPoint</Application>
  <PresentationFormat>Presentazione su schermo (4:3)</PresentationFormat>
  <Paragraphs>166</Paragraphs>
  <Slides>15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Calibri</vt:lpstr>
      <vt:lpstr>Century Gothic</vt:lpstr>
      <vt:lpstr>Wingdings</vt:lpstr>
      <vt:lpstr>Farmacia</vt:lpstr>
      <vt:lpstr>Il nuovo ruolo per gli amministratori delle procedure d’insolvenza</vt:lpstr>
      <vt:lpstr>Presentazione standard di PowerPoint</vt:lpstr>
      <vt:lpstr>Albo unico dei soggetti incaricati delle funzioni di gestione e di controllo nelle procure di cui al cciI</vt:lpstr>
      <vt:lpstr>Requisiti per la nomina agli incarichi delle procedure</vt:lpstr>
      <vt:lpstr>Presentazione standard di PowerPoint</vt:lpstr>
      <vt:lpstr>Art. 136 CCII : Responsabilità del Curatore </vt:lpstr>
      <vt:lpstr>CURATORE   VERO DOMINUS DELLA LIQUIDAZIONE GIUDIZIALE</vt:lpstr>
      <vt:lpstr>Funzioni del curatore</vt:lpstr>
      <vt:lpstr>Funzioni del curatore</vt:lpstr>
      <vt:lpstr>Funzioni del curatore</vt:lpstr>
      <vt:lpstr> Funzioni del curatore</vt:lpstr>
      <vt:lpstr>FunzionI del Curatore</vt:lpstr>
      <vt:lpstr> Tempestività nella rilevazione della crisi Art. 24 CCII </vt:lpstr>
      <vt:lpstr>Misure premiali patrimoniali  art. 25 C.1 ccii</vt:lpstr>
      <vt:lpstr>MISURE PREMIALI PERSONALI  art. 25 c. 2 CCII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</dc:creator>
  <cp:lastModifiedBy>Annantonia</cp:lastModifiedBy>
  <cp:revision>42</cp:revision>
  <dcterms:created xsi:type="dcterms:W3CDTF">2019-10-17T12:34:32Z</dcterms:created>
  <dcterms:modified xsi:type="dcterms:W3CDTF">2019-10-17T16:23:08Z</dcterms:modified>
</cp:coreProperties>
</file>