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8" r:id="rId3"/>
    <p:sldId id="296" r:id="rId4"/>
    <p:sldId id="297" r:id="rId5"/>
    <p:sldId id="279" r:id="rId6"/>
    <p:sldId id="278" r:id="rId7"/>
    <p:sldId id="295" r:id="rId8"/>
    <p:sldId id="287" r:id="rId9"/>
    <p:sldId id="261" r:id="rId10"/>
    <p:sldId id="300" r:id="rId11"/>
    <p:sldId id="282" r:id="rId12"/>
    <p:sldId id="283" r:id="rId13"/>
    <p:sldId id="285" r:id="rId14"/>
    <p:sldId id="286" r:id="rId15"/>
    <p:sldId id="288" r:id="rId16"/>
    <p:sldId id="301" r:id="rId17"/>
    <p:sldId id="302" r:id="rId18"/>
    <p:sldId id="303" r:id="rId19"/>
    <p:sldId id="293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643" autoAdjust="0"/>
  </p:normalViewPr>
  <p:slideViewPr>
    <p:cSldViewPr>
      <p:cViewPr varScale="1">
        <p:scale>
          <a:sx n="108" d="100"/>
          <a:sy n="108" d="100"/>
        </p:scale>
        <p:origin x="17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5DD86-3405-4905-845D-5BAAE05E156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FF2986-DAEF-4148-A0BB-A3AD4B70F1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787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0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3989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93392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7474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3554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2336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5643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1347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4976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2054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806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9635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765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759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834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603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FF2986-DAEF-4148-A0BB-A3AD4B70F19F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06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035F-193E-4772-9938-913BF3269D0D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B78035F-193E-4772-9938-913BF3269D0D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B0E259A-D030-4F99-8E5F-D572C3E6C291}" type="slidenum">
              <a:rPr lang="it-IT" smtClean="0"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latin typeface="+mj-lt"/>
              </a:rPr>
              <a:t>Milano, 18 gennaio 2022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04705" y="2924945"/>
            <a:ext cx="6629400" cy="1521290"/>
          </a:xfrm>
        </p:spPr>
        <p:txBody>
          <a:bodyPr/>
          <a:lstStyle/>
          <a:p>
            <a:r>
              <a:rPr lang="it-IT" sz="2400" b="1" dirty="0"/>
              <a:t>L’applicazione della direttiva </a:t>
            </a:r>
            <a:br>
              <a:rPr lang="it-IT" sz="2400" b="1" dirty="0"/>
            </a:br>
            <a:r>
              <a:rPr lang="it-IT" sz="2400" b="1" dirty="0"/>
              <a:t>UE n 1023/2019 in Italia e in </a:t>
            </a:r>
            <a:r>
              <a:rPr lang="it-IT" sz="2400" b="1" dirty="0" err="1"/>
              <a:t>francia</a:t>
            </a:r>
            <a:endParaRPr lang="it-IT" sz="2400" b="1" dirty="0"/>
          </a:p>
        </p:txBody>
      </p:sp>
      <p:pic>
        <p:nvPicPr>
          <p:cNvPr id="1026" name="Picture 2" descr="mrla_logo">
            <a:extLst>
              <a:ext uri="{FF2B5EF4-FFF2-40B4-BE49-F238E27FC236}">
                <a16:creationId xmlns:a16="http://schemas.microsoft.com/office/drawing/2014/main" id="{BE797E98-1AB3-45E4-B422-0BA26ABDA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949280"/>
            <a:ext cx="1800200" cy="627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BF7902CE-7E87-474F-B1D2-508E28F74F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03" y="849018"/>
            <a:ext cx="1762760" cy="822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08F49A5F-D674-4EED-A0AB-BB7B181017A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740710"/>
            <a:ext cx="1119505" cy="90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D331A72-98A8-4C48-8DDC-486FB413890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502" y="465852"/>
            <a:ext cx="1864995" cy="1221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6855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3"/>
          </a:xfrm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1800" b="1" dirty="0"/>
            </a:br>
            <a:br>
              <a:rPr lang="it-IT" sz="1800" b="1" dirty="0"/>
            </a:br>
            <a:br>
              <a:rPr lang="it-IT" sz="1800" b="1" dirty="0"/>
            </a:br>
            <a:r>
              <a:rPr lang="it-IT" sz="2200" b="1" dirty="0"/>
              <a:t>Funzioni e compiti dell’esperto :</a:t>
            </a:r>
            <a:br>
              <a:rPr lang="it-IT" sz="2200" b="1" dirty="0"/>
            </a:br>
            <a:r>
              <a:rPr lang="it-IT" sz="2200" b="1" dirty="0"/>
              <a:t>verifica della ragionevole perseguibilità </a:t>
            </a:r>
            <a:br>
              <a:rPr lang="it-IT" sz="2200" b="1" dirty="0"/>
            </a:br>
            <a:r>
              <a:rPr lang="it-IT" sz="2200" b="1" dirty="0"/>
              <a:t>del risanamento</a:t>
            </a:r>
            <a:br>
              <a:rPr lang="it-IT" sz="1800" b="1" dirty="0"/>
            </a:b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6128" y="1844824"/>
            <a:ext cx="8260672" cy="4281339"/>
          </a:xfrm>
          <a:ln>
            <a:solidFill>
              <a:schemeClr val="bg1"/>
            </a:solidFill>
          </a:ln>
        </p:spPr>
        <p:txBody>
          <a:bodyPr/>
          <a:lstStyle/>
          <a:p>
            <a:pPr marL="114300" lvl="0" indent="0" algn="just">
              <a:spcBef>
                <a:spcPct val="20000"/>
              </a:spcBef>
              <a:buClr>
                <a:srgbClr val="629DD1"/>
              </a:buClr>
              <a:buNone/>
            </a:pPr>
            <a:r>
              <a:rPr lang="it-IT" sz="1600" dirty="0">
                <a:solidFill>
                  <a:srgbClr val="242852"/>
                </a:solidFill>
                <a:latin typeface="+mj-lt"/>
              </a:rPr>
              <a:t>Convoca l’imprenditore al fine di </a:t>
            </a:r>
            <a:r>
              <a:rPr lang="it-IT" sz="1600" b="1" dirty="0">
                <a:solidFill>
                  <a:srgbClr val="242852"/>
                </a:solidFill>
                <a:latin typeface="+mj-lt"/>
              </a:rPr>
              <a:t>valutare</a:t>
            </a:r>
            <a:r>
              <a:rPr lang="it-IT" sz="1600" dirty="0">
                <a:solidFill>
                  <a:srgbClr val="242852"/>
                </a:solidFill>
                <a:latin typeface="+mj-lt"/>
              </a:rPr>
              <a:t> l’esistenza di una </a:t>
            </a:r>
            <a:r>
              <a:rPr lang="it-IT" sz="1600" b="1" dirty="0">
                <a:solidFill>
                  <a:srgbClr val="242852"/>
                </a:solidFill>
                <a:latin typeface="+mj-lt"/>
              </a:rPr>
              <a:t>concreta prospettiva di risanamento </a:t>
            </a:r>
            <a:r>
              <a:rPr lang="it-IT" sz="1600" dirty="0">
                <a:solidFill>
                  <a:srgbClr val="242852"/>
                </a:solidFill>
                <a:latin typeface="+mj-lt"/>
              </a:rPr>
              <a:t>in un periodo </a:t>
            </a:r>
            <a:r>
              <a:rPr lang="it-IT" sz="1600" b="1" dirty="0">
                <a:solidFill>
                  <a:srgbClr val="242852"/>
                </a:solidFill>
                <a:latin typeface="+mj-lt"/>
              </a:rPr>
              <a:t>180 + 180 gg </a:t>
            </a:r>
            <a:r>
              <a:rPr lang="it-IT" sz="1600" dirty="0">
                <a:solidFill>
                  <a:srgbClr val="242852"/>
                </a:solidFill>
                <a:latin typeface="+mj-lt"/>
              </a:rPr>
              <a:t>.</a:t>
            </a:r>
          </a:p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lang="it-IT" sz="2000" b="1" dirty="0">
              <a:solidFill>
                <a:srgbClr val="242852"/>
              </a:solidFill>
              <a:latin typeface="+mj-lt"/>
            </a:endParaRPr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9F2F96D9-ED31-4BAA-8C17-EFF07945068A}"/>
              </a:ext>
            </a:extLst>
          </p:cNvPr>
          <p:cNvSpPr/>
          <p:nvPr/>
        </p:nvSpPr>
        <p:spPr>
          <a:xfrm>
            <a:off x="899592" y="3645024"/>
            <a:ext cx="3168352" cy="24811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0" algn="just">
              <a:spcBef>
                <a:spcPct val="20000"/>
              </a:spcBef>
              <a:buClr>
                <a:srgbClr val="629DD1"/>
              </a:buClr>
            </a:pPr>
            <a:r>
              <a:rPr lang="it-IT" sz="1800" b="1" dirty="0">
                <a:solidFill>
                  <a:srgbClr val="242852"/>
                </a:solidFill>
                <a:latin typeface="+mj-lt"/>
              </a:rPr>
              <a:t>Incontra  </a:t>
            </a:r>
            <a:r>
              <a:rPr lang="it-IT" sz="1800" dirty="0">
                <a:solidFill>
                  <a:srgbClr val="242852"/>
                </a:solidFill>
                <a:latin typeface="+mj-lt"/>
              </a:rPr>
              <a:t>i creditori e i terzi interessati  al processo di risanamento e </a:t>
            </a:r>
            <a:r>
              <a:rPr lang="it-IT" sz="1800" b="1" dirty="0">
                <a:solidFill>
                  <a:srgbClr val="242852"/>
                </a:solidFill>
                <a:latin typeface="+mj-lt"/>
              </a:rPr>
              <a:t>prospetta le possibili strategie d’intervento </a:t>
            </a:r>
            <a:r>
              <a:rPr lang="it-IT" sz="1800" dirty="0">
                <a:solidFill>
                  <a:srgbClr val="242852"/>
                </a:solidFill>
                <a:latin typeface="+mj-lt"/>
              </a:rPr>
              <a:t>fissando successivi incontri con cadenza periodica ravvicinata.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A67FA27-7359-4D58-BA90-EC57C3FB9222}"/>
              </a:ext>
            </a:extLst>
          </p:cNvPr>
          <p:cNvSpPr/>
          <p:nvPr/>
        </p:nvSpPr>
        <p:spPr>
          <a:xfrm>
            <a:off x="4587489" y="3640708"/>
            <a:ext cx="3168352" cy="24221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  <a:buClr>
                <a:srgbClr val="629DD1"/>
              </a:buClr>
            </a:pPr>
            <a:r>
              <a:rPr lang="it-IT" sz="1800" b="1" dirty="0">
                <a:solidFill>
                  <a:srgbClr val="242852"/>
                </a:solidFill>
                <a:latin typeface="+mj-lt"/>
              </a:rPr>
              <a:t>Ne dà notizia </a:t>
            </a:r>
            <a:r>
              <a:rPr lang="it-IT" sz="1800" dirty="0">
                <a:solidFill>
                  <a:srgbClr val="242852"/>
                </a:solidFill>
                <a:latin typeface="+mj-lt"/>
              </a:rPr>
              <a:t>all’imprenditore e al segretario generale della CCIAA che dispone </a:t>
            </a:r>
            <a:r>
              <a:rPr lang="it-IT" sz="1800" b="1" dirty="0">
                <a:solidFill>
                  <a:srgbClr val="242852"/>
                </a:solidFill>
                <a:latin typeface="+mj-lt"/>
              </a:rPr>
              <a:t>l’archiviazione </a:t>
            </a:r>
            <a:r>
              <a:rPr lang="it-IT" sz="1800" dirty="0">
                <a:solidFill>
                  <a:srgbClr val="242852"/>
                </a:solidFill>
                <a:latin typeface="+mj-lt"/>
              </a:rPr>
              <a:t>dell’istanza di</a:t>
            </a:r>
            <a:r>
              <a:rPr lang="it-IT" sz="1800" b="1" dirty="0">
                <a:solidFill>
                  <a:srgbClr val="242852"/>
                </a:solidFill>
                <a:latin typeface="+mj-lt"/>
              </a:rPr>
              <a:t> composizione negoziata</a:t>
            </a:r>
            <a:r>
              <a:rPr lang="it-IT" sz="1800" dirty="0">
                <a:solidFill>
                  <a:srgbClr val="242852"/>
                </a:solidFill>
                <a:latin typeface="+mj-lt"/>
              </a:rPr>
              <a:t>.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312B8E10-1420-4FEB-82ED-0302A55512C6}"/>
              </a:ext>
            </a:extLst>
          </p:cNvPr>
          <p:cNvSpPr/>
          <p:nvPr/>
        </p:nvSpPr>
        <p:spPr>
          <a:xfrm>
            <a:off x="899592" y="2976436"/>
            <a:ext cx="3168352" cy="72757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Prospettive di risanamento: 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B5117BD-45D3-460D-A1BB-9098B3DC82B4}"/>
              </a:ext>
            </a:extLst>
          </p:cNvPr>
          <p:cNvSpPr/>
          <p:nvPr/>
        </p:nvSpPr>
        <p:spPr>
          <a:xfrm>
            <a:off x="4582344" y="2965264"/>
            <a:ext cx="3168352" cy="67544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Nessuna prospettiva di risanamento:</a:t>
            </a:r>
          </a:p>
        </p:txBody>
      </p:sp>
    </p:spTree>
    <p:extLst>
      <p:ext uri="{BB962C8B-B14F-4D97-AF65-F5344CB8AC3E}">
        <p14:creationId xmlns:p14="http://schemas.microsoft.com/office/powerpoint/2010/main" val="3026178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508460"/>
          </a:xfrm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1800" b="1" dirty="0"/>
            </a:br>
            <a:br>
              <a:rPr lang="it-IT" sz="2700" b="1" dirty="0"/>
            </a:br>
            <a:r>
              <a:rPr lang="it-IT" sz="2800" b="1" dirty="0"/>
              <a:t>Funzioni e compiti dell’esperto :</a:t>
            </a:r>
            <a:br>
              <a:rPr lang="it-IT" sz="2800" b="1" dirty="0"/>
            </a:br>
            <a:br>
              <a:rPr lang="it-IT" sz="3100" dirty="0"/>
            </a:br>
            <a:br>
              <a:rPr lang="it-IT" sz="1800" dirty="0"/>
            </a:b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it-IT" sz="2000" dirty="0">
                <a:latin typeface="+mj-lt"/>
              </a:rPr>
              <a:t> </a:t>
            </a:r>
            <a:endParaRPr lang="it-IT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000" dirty="0">
                <a:latin typeface="+mj-lt"/>
              </a:rPr>
              <a:t> </a:t>
            </a:r>
            <a:r>
              <a:rPr lang="it-IT" sz="2000" b="1" dirty="0">
                <a:latin typeface="+mj-lt"/>
              </a:rPr>
              <a:t>Assiste</a:t>
            </a:r>
            <a:r>
              <a:rPr lang="it-IT" sz="2000" dirty="0">
                <a:latin typeface="+mj-lt"/>
              </a:rPr>
              <a:t> l’imprenditore nel </a:t>
            </a:r>
            <a:r>
              <a:rPr lang="it-IT" sz="2000" b="1" dirty="0">
                <a:latin typeface="+mj-lt"/>
              </a:rPr>
              <a:t>dialogo</a:t>
            </a:r>
            <a:r>
              <a:rPr lang="it-IT" sz="2000" dirty="0">
                <a:latin typeface="+mj-lt"/>
              </a:rPr>
              <a:t> con i creditori e i terzi;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000" b="1" dirty="0">
                <a:latin typeface="+mj-lt"/>
              </a:rPr>
              <a:t>Agevola trattative tra l’imprenditore, i creditori e i terzi </a:t>
            </a:r>
            <a:r>
              <a:rPr lang="it-IT" sz="2000" dirty="0">
                <a:latin typeface="+mj-lt"/>
              </a:rPr>
              <a:t>interessati al fine del superamento delle condizioni di squilibrio anche mediante il trasferimento dell’azienda e di rami di essa (</a:t>
            </a:r>
            <a:r>
              <a:rPr lang="it-IT" sz="2000" b="1" dirty="0">
                <a:latin typeface="+mj-lt"/>
              </a:rPr>
              <a:t>facilitatore</a:t>
            </a:r>
            <a:r>
              <a:rPr lang="it-IT" sz="2000" dirty="0">
                <a:latin typeface="+mj-lt"/>
              </a:rPr>
              <a:t> e </a:t>
            </a:r>
            <a:r>
              <a:rPr lang="it-IT" sz="2000" b="1" dirty="0">
                <a:latin typeface="+mj-lt"/>
              </a:rPr>
              <a:t>negoziatore</a:t>
            </a:r>
            <a:r>
              <a:rPr lang="it-IT" sz="2000" dirty="0">
                <a:latin typeface="+mj-lt"/>
              </a:rPr>
              <a:t>):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000" dirty="0">
                <a:latin typeface="+mj-lt"/>
              </a:rPr>
              <a:t>Individua</a:t>
            </a:r>
            <a:r>
              <a:rPr lang="it-IT" sz="2000" i="1" dirty="0">
                <a:latin typeface="+mj-lt"/>
              </a:rPr>
              <a:t> </a:t>
            </a:r>
            <a:r>
              <a:rPr lang="it-IT" sz="2000" dirty="0">
                <a:latin typeface="+mj-lt"/>
              </a:rPr>
              <a:t>e propone </a:t>
            </a:r>
            <a:r>
              <a:rPr lang="it-IT" sz="2000" b="1" dirty="0">
                <a:latin typeface="+mj-lt"/>
              </a:rPr>
              <a:t>soluzioni</a:t>
            </a:r>
            <a:r>
              <a:rPr lang="it-IT" sz="2000" dirty="0">
                <a:latin typeface="+mj-lt"/>
              </a:rPr>
              <a:t> all’imprenditore sentiti i creditori;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000" b="1" dirty="0">
                <a:latin typeface="+mj-lt"/>
              </a:rPr>
              <a:t>Segnala</a:t>
            </a:r>
            <a:r>
              <a:rPr lang="it-IT" sz="2000" dirty="0">
                <a:latin typeface="+mj-lt"/>
              </a:rPr>
              <a:t> all’imprenditore e all’organo di controllo gli </a:t>
            </a:r>
            <a:r>
              <a:rPr lang="it-IT" sz="2000" b="1" dirty="0">
                <a:latin typeface="+mj-lt"/>
              </a:rPr>
              <a:t>atti</a:t>
            </a:r>
            <a:r>
              <a:rPr lang="it-IT" sz="2000" dirty="0">
                <a:latin typeface="+mj-lt"/>
              </a:rPr>
              <a:t> che arrecano </a:t>
            </a:r>
            <a:r>
              <a:rPr lang="it-IT" sz="2000" b="1" dirty="0">
                <a:latin typeface="+mj-lt"/>
              </a:rPr>
              <a:t>pregiudizio</a:t>
            </a:r>
            <a:r>
              <a:rPr lang="it-IT" sz="2000" dirty="0">
                <a:latin typeface="+mj-lt"/>
              </a:rPr>
              <a:t> ai creditori e alle prospettive di risanamento;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000" dirty="0">
                <a:latin typeface="+mj-lt"/>
              </a:rPr>
              <a:t>Figura di garanzia per i creditori in ordine all’assenza di fini dilatori o illeciti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000" dirty="0">
                <a:latin typeface="+mj-lt"/>
              </a:rPr>
              <a:t>L’esperto può invitare le parti a </a:t>
            </a:r>
            <a:r>
              <a:rPr lang="it-IT" sz="2000" b="1" dirty="0">
                <a:latin typeface="+mj-lt"/>
              </a:rPr>
              <a:t>rideterminare</a:t>
            </a:r>
            <a:r>
              <a:rPr lang="it-IT" sz="2000" dirty="0">
                <a:latin typeface="+mj-lt"/>
              </a:rPr>
              <a:t>, secondo buona fede, il contenuto dei </a:t>
            </a:r>
            <a:r>
              <a:rPr lang="it-IT" sz="2000" b="1" dirty="0">
                <a:latin typeface="+mj-lt"/>
              </a:rPr>
              <a:t>contratti</a:t>
            </a:r>
            <a:r>
              <a:rPr lang="it-IT" sz="2000" dirty="0">
                <a:latin typeface="+mj-lt"/>
              </a:rPr>
              <a:t> ad esecuzione continuata o periodica ovvero ad esecuzione differita se la </a:t>
            </a:r>
            <a:r>
              <a:rPr lang="it-IT" sz="2000" b="1" dirty="0">
                <a:latin typeface="+mj-lt"/>
              </a:rPr>
              <a:t>prestazione</a:t>
            </a:r>
            <a:r>
              <a:rPr lang="it-IT" sz="2000" dirty="0">
                <a:latin typeface="+mj-lt"/>
              </a:rPr>
              <a:t> è divenuta eccessivamente </a:t>
            </a:r>
            <a:r>
              <a:rPr lang="it-IT" sz="2000" b="1" dirty="0">
                <a:latin typeface="+mj-lt"/>
              </a:rPr>
              <a:t>onerosa</a:t>
            </a:r>
            <a:r>
              <a:rPr lang="it-IT" sz="2000" dirty="0">
                <a:latin typeface="+mj-lt"/>
              </a:rPr>
              <a:t> per effetto della pandemia SARS-COVID-2.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sz="2000" dirty="0">
              <a:latin typeface="+mj-lt"/>
            </a:endParaRPr>
          </a:p>
          <a:p>
            <a:pPr marL="114300" indent="0">
              <a:buNone/>
            </a:pPr>
            <a:endParaRPr lang="it-IT" sz="2000" dirty="0">
              <a:latin typeface="+mj-lt"/>
            </a:endParaRPr>
          </a:p>
          <a:p>
            <a:pPr marL="114300" indent="0">
              <a:buNone/>
            </a:pPr>
            <a:endParaRPr lang="it-IT" sz="2000" i="1" dirty="0">
              <a:latin typeface="+mj-lt"/>
            </a:endParaRPr>
          </a:p>
          <a:p>
            <a:endParaRPr lang="it-IT" dirty="0"/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5871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8371"/>
            <a:ext cx="8435280" cy="1621269"/>
          </a:xfrm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1800" b="1" dirty="0"/>
            </a:br>
            <a:br>
              <a:rPr lang="it-IT" sz="2700" b="1" dirty="0"/>
            </a:br>
            <a:r>
              <a:rPr lang="it-IT" sz="2800" b="1" dirty="0"/>
              <a:t>possibili conclusioni delle trattative </a:t>
            </a:r>
            <a:br>
              <a:rPr lang="it-IT" sz="2800" b="1" dirty="0"/>
            </a:br>
            <a:br>
              <a:rPr lang="it-IT" sz="3100" dirty="0"/>
            </a:br>
            <a:br>
              <a:rPr lang="it-IT" sz="1800" dirty="0"/>
            </a:b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it-IT" sz="2000" dirty="0">
                <a:latin typeface="+mj-lt"/>
              </a:rPr>
              <a:t> </a:t>
            </a:r>
            <a:endParaRPr lang="it-IT" dirty="0">
              <a:latin typeface="+mj-lt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>
                <a:latin typeface="+mj-lt"/>
              </a:rPr>
              <a:t> Contratto con uno o più creditori </a:t>
            </a:r>
            <a:r>
              <a:rPr lang="it-IT" sz="1200" dirty="0">
                <a:latin typeface="+mj-lt"/>
              </a:rPr>
              <a:t>(continuità aziendale non ≤ 2 anni);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>
                <a:latin typeface="+mj-lt"/>
              </a:rPr>
              <a:t>Convenzione di moratoria;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>
                <a:latin typeface="+mj-lt"/>
              </a:rPr>
              <a:t>Accordo con gli effetti di cui all’art. 67 c 3 LF;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>
                <a:latin typeface="+mj-lt"/>
              </a:rPr>
              <a:t>Accordi di ristrutturazione dei debiti</a:t>
            </a:r>
            <a:r>
              <a:rPr lang="it-IT" sz="1200" dirty="0">
                <a:latin typeface="+mj-lt"/>
              </a:rPr>
              <a:t>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>
                <a:latin typeface="+mj-lt"/>
              </a:rPr>
              <a:t>Predisposizione di un piano di risanamento;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 dirty="0">
                <a:latin typeface="+mj-lt"/>
              </a:rPr>
              <a:t>Proposta di concordato semplificato ex art. 18 D.L: 118/2021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000">
                <a:latin typeface="+mj-lt"/>
              </a:rPr>
              <a:t>Accesso </a:t>
            </a:r>
            <a:r>
              <a:rPr lang="it-IT" sz="2000" dirty="0">
                <a:latin typeface="+mj-lt"/>
              </a:rPr>
              <a:t>ad una procedura concorsuale (R.D. 267/1942).</a:t>
            </a:r>
          </a:p>
          <a:p>
            <a:pPr marL="114300" indent="0">
              <a:buNone/>
            </a:pPr>
            <a:endParaRPr lang="it-IT" sz="2000" i="1" dirty="0">
              <a:latin typeface="+mj-lt"/>
            </a:endParaRPr>
          </a:p>
          <a:p>
            <a:endParaRPr lang="it-IT" dirty="0"/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D7B757AD-5D69-497C-82B9-64E64090A711}"/>
              </a:ext>
            </a:extLst>
          </p:cNvPr>
          <p:cNvSpPr/>
          <p:nvPr/>
        </p:nvSpPr>
        <p:spPr>
          <a:xfrm>
            <a:off x="251520" y="1577375"/>
            <a:ext cx="3803460" cy="45226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+mj-lt"/>
              </a:rPr>
              <a:t>Art. 11 D.L. 118/2021</a:t>
            </a:r>
          </a:p>
        </p:txBody>
      </p:sp>
    </p:spTree>
    <p:extLst>
      <p:ext uri="{BB962C8B-B14F-4D97-AF65-F5344CB8AC3E}">
        <p14:creationId xmlns:p14="http://schemas.microsoft.com/office/powerpoint/2010/main" val="1818535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508460"/>
          </a:xfrm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2400" b="1" dirty="0"/>
            </a:br>
            <a:r>
              <a:rPr lang="it-IT" sz="2400" b="1" dirty="0"/>
              <a:t>Misure protettive</a:t>
            </a:r>
            <a:br>
              <a:rPr lang="it-IT" sz="2800" b="1" dirty="0"/>
            </a:br>
            <a:br>
              <a:rPr lang="it-IT" sz="3100" dirty="0"/>
            </a:br>
            <a:br>
              <a:rPr lang="it-IT" sz="1800" dirty="0"/>
            </a:b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it-IT" sz="2000" dirty="0">
                <a:latin typeface="+mj-lt"/>
              </a:rPr>
              <a:t> </a:t>
            </a:r>
          </a:p>
          <a:p>
            <a:pPr marL="114300" indent="0">
              <a:buNone/>
            </a:pPr>
            <a:endParaRPr lang="it-IT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sz="2000" dirty="0">
                <a:latin typeface="+mj-lt"/>
              </a:rPr>
              <a:t> Sono richieste dall’imprenditore contestualmente alla nomina dell’esperto o con successiva istanza </a:t>
            </a:r>
          </a:p>
          <a:p>
            <a:pPr marL="114300" indent="0" algn="just">
              <a:buNone/>
            </a:pPr>
            <a:endParaRPr lang="it-IT" sz="20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sz="2000" dirty="0">
                <a:latin typeface="+mj-lt"/>
              </a:rPr>
              <a:t>Efficacia erga omnes dalla data di </a:t>
            </a:r>
            <a:r>
              <a:rPr lang="it-IT" sz="2000" b="1" dirty="0">
                <a:latin typeface="+mj-lt"/>
              </a:rPr>
              <a:t>pubblicazione nel registro imprese </a:t>
            </a:r>
            <a:r>
              <a:rPr lang="it-IT" sz="2000" dirty="0">
                <a:latin typeface="+mj-lt"/>
              </a:rPr>
              <a:t>ove è inserito anche RG del procedimento giudiziale instaurato con ricorso al Tribunale competente</a:t>
            </a:r>
          </a:p>
          <a:p>
            <a:pPr marL="114300" indent="0" algn="just">
              <a:buNone/>
            </a:pPr>
            <a:endParaRPr lang="it-IT" sz="20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sz="2000" dirty="0">
                <a:latin typeface="+mj-lt"/>
              </a:rPr>
              <a:t> Le misure sono </a:t>
            </a:r>
            <a:r>
              <a:rPr lang="it-IT" sz="2000" b="1" dirty="0">
                <a:latin typeface="+mj-lt"/>
              </a:rPr>
              <a:t>confermate, revocate o modificate </a:t>
            </a:r>
            <a:r>
              <a:rPr lang="it-IT" sz="2000" dirty="0">
                <a:latin typeface="+mj-lt"/>
              </a:rPr>
              <a:t>dal Tribunale per un periodo non ≤ 30 gg e non ≥ 120 gg salvo proroga per il tempo necessario ad assicurare il buon esito delle trattative;.</a:t>
            </a:r>
          </a:p>
          <a:p>
            <a:pPr marL="114300" indent="0">
              <a:buNone/>
            </a:pPr>
            <a:endParaRPr lang="it-IT" sz="2000" i="1" dirty="0">
              <a:latin typeface="+mj-lt"/>
            </a:endParaRPr>
          </a:p>
          <a:p>
            <a:endParaRPr lang="it-IT" dirty="0"/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AD47D240-B23D-4262-89EC-B0AA4EF224E2}"/>
              </a:ext>
            </a:extLst>
          </p:cNvPr>
          <p:cNvSpPr/>
          <p:nvPr/>
        </p:nvSpPr>
        <p:spPr>
          <a:xfrm>
            <a:off x="402330" y="1526467"/>
            <a:ext cx="3803460" cy="45226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+mj-lt"/>
              </a:rPr>
              <a:t>Art. 6 e 7 D.L. 118/2021</a:t>
            </a:r>
          </a:p>
        </p:txBody>
      </p:sp>
    </p:spTree>
    <p:extLst>
      <p:ext uri="{BB962C8B-B14F-4D97-AF65-F5344CB8AC3E}">
        <p14:creationId xmlns:p14="http://schemas.microsoft.com/office/powerpoint/2010/main" val="2886432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508460"/>
          </a:xfrm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2700" b="1" dirty="0"/>
            </a:br>
            <a:r>
              <a:rPr lang="it-IT" sz="2200" b="1" dirty="0"/>
              <a:t>Misure protettive e cautelari  </a:t>
            </a:r>
            <a:br>
              <a:rPr lang="it-IT" sz="2200" b="1" dirty="0"/>
            </a:br>
            <a:br>
              <a:rPr lang="it-IT" sz="2800" b="1" dirty="0"/>
            </a:br>
            <a:br>
              <a:rPr lang="it-IT" sz="3100" dirty="0"/>
            </a:br>
            <a:br>
              <a:rPr lang="it-IT" sz="1800" dirty="0"/>
            </a:b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it-IT" sz="2000" dirty="0">
                <a:latin typeface="+mj-lt"/>
              </a:rPr>
              <a:t> </a:t>
            </a:r>
            <a:endParaRPr lang="it-IT" dirty="0">
              <a:latin typeface="+mj-lt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200" dirty="0">
                <a:latin typeface="+mj-lt"/>
              </a:rPr>
              <a:t>I creditori </a:t>
            </a:r>
            <a:r>
              <a:rPr lang="it-IT" sz="2200" b="1" dirty="0">
                <a:latin typeface="+mj-lt"/>
              </a:rPr>
              <a:t>non</a:t>
            </a:r>
            <a:r>
              <a:rPr lang="it-IT" sz="2200" dirty="0">
                <a:latin typeface="+mj-lt"/>
              </a:rPr>
              <a:t> possono né acquisire </a:t>
            </a:r>
            <a:r>
              <a:rPr lang="it-IT" sz="2200" b="1" dirty="0">
                <a:latin typeface="+mj-lt"/>
              </a:rPr>
              <a:t>diritti di prelazione</a:t>
            </a:r>
            <a:r>
              <a:rPr lang="it-IT" sz="2200" dirty="0">
                <a:latin typeface="+mj-lt"/>
              </a:rPr>
              <a:t>, a meno che non siano concordati con l’imprenditore, né iniziare o proseguire </a:t>
            </a:r>
            <a:r>
              <a:rPr lang="it-IT" sz="2200" b="1" dirty="0">
                <a:latin typeface="+mj-lt"/>
              </a:rPr>
              <a:t>azioni esecutive e cautelari </a:t>
            </a:r>
            <a:r>
              <a:rPr lang="it-IT" sz="2200" dirty="0">
                <a:latin typeface="+mj-lt"/>
              </a:rPr>
              <a:t>sul patrimonio o sui beni e sui diritti con i quali viene esercitata l’attività d’impresa</a:t>
            </a:r>
            <a:r>
              <a:rPr lang="it-IT" sz="2200" i="1" dirty="0">
                <a:latin typeface="+mj-lt"/>
              </a:rPr>
              <a:t>.</a:t>
            </a:r>
          </a:p>
          <a:p>
            <a:pPr marL="114300" indent="0">
              <a:buNone/>
            </a:pPr>
            <a:endParaRPr lang="it-IT" sz="2200" i="1" dirty="0">
              <a:latin typeface="+mj-lt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200" dirty="0">
                <a:latin typeface="+mj-lt"/>
              </a:rPr>
              <a:t>La sentenza di </a:t>
            </a:r>
            <a:r>
              <a:rPr lang="it-IT" sz="2200" b="1" dirty="0">
                <a:latin typeface="+mj-lt"/>
              </a:rPr>
              <a:t>fallimento</a:t>
            </a:r>
            <a:r>
              <a:rPr lang="it-IT" sz="2200" dirty="0">
                <a:latin typeface="+mj-lt"/>
              </a:rPr>
              <a:t> o di accertamento dello stato di insolvenza non può essere pronunciata a partire dal giorno della pubblicazione dell’istanza del Registro imprese e sino alla conclusione delle trattative.</a:t>
            </a:r>
          </a:p>
          <a:p>
            <a:pPr marL="114300" indent="0">
              <a:buNone/>
            </a:pPr>
            <a:endParaRPr lang="it-IT" sz="2000" dirty="0">
              <a:latin typeface="+mj-lt"/>
            </a:endParaRPr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AD47D240-B23D-4262-89EC-B0AA4EF224E2}"/>
              </a:ext>
            </a:extLst>
          </p:cNvPr>
          <p:cNvSpPr/>
          <p:nvPr/>
        </p:nvSpPr>
        <p:spPr>
          <a:xfrm>
            <a:off x="426128" y="1273942"/>
            <a:ext cx="3803460" cy="45226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+mj-lt"/>
              </a:rPr>
              <a:t>Art. 6 e 7 D.L. 118/2021</a:t>
            </a:r>
          </a:p>
        </p:txBody>
      </p:sp>
    </p:spTree>
    <p:extLst>
      <p:ext uri="{BB962C8B-B14F-4D97-AF65-F5344CB8AC3E}">
        <p14:creationId xmlns:p14="http://schemas.microsoft.com/office/powerpoint/2010/main" val="1858371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508460"/>
          </a:xfrm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2400" b="1" dirty="0"/>
            </a:br>
            <a:r>
              <a:rPr lang="it-IT" sz="2400" b="1" dirty="0"/>
              <a:t>Misure premiali patrimoniali</a:t>
            </a:r>
            <a:br>
              <a:rPr lang="it-IT" sz="2800" b="1" dirty="0"/>
            </a:br>
            <a:br>
              <a:rPr lang="it-IT" sz="3100" dirty="0"/>
            </a:br>
            <a:br>
              <a:rPr lang="it-IT" sz="1800" dirty="0"/>
            </a:b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it-IT" sz="2000" dirty="0">
                <a:latin typeface="+mj-lt"/>
              </a:rPr>
              <a:t> </a:t>
            </a:r>
          </a:p>
          <a:p>
            <a:pPr marL="114300" indent="0">
              <a:buNone/>
            </a:pPr>
            <a:endParaRPr lang="it-IT" dirty="0">
              <a:latin typeface="+mj-lt"/>
            </a:endParaRPr>
          </a:p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2000" i="1" dirty="0">
                <a:latin typeface="+mj-lt"/>
              </a:rPr>
              <a:t> </a:t>
            </a:r>
            <a:r>
              <a:rPr lang="it-IT" sz="2000" b="1" dirty="0">
                <a:solidFill>
                  <a:schemeClr val="tx2"/>
                </a:solidFill>
                <a:latin typeface="+mj-lt"/>
              </a:rPr>
              <a:t>Riduzione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 degli </a:t>
            </a:r>
            <a:r>
              <a:rPr lang="it-IT" sz="2000" b="1" dirty="0">
                <a:solidFill>
                  <a:schemeClr val="tx2"/>
                </a:solidFill>
                <a:latin typeface="+mj-lt"/>
              </a:rPr>
              <a:t>interessi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  in </a:t>
            </a:r>
            <a:r>
              <a:rPr lang="it-IT" sz="2000" b="1" dirty="0">
                <a:solidFill>
                  <a:schemeClr val="tx2"/>
                </a:solidFill>
                <a:latin typeface="+mj-lt"/>
              </a:rPr>
              <a:t>misura legale 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sui </a:t>
            </a:r>
            <a:r>
              <a:rPr lang="it-IT" sz="2000" b="1" dirty="0">
                <a:solidFill>
                  <a:schemeClr val="tx2"/>
                </a:solidFill>
                <a:latin typeface="+mj-lt"/>
              </a:rPr>
              <a:t>debiti tributari 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maturati </a:t>
            </a:r>
            <a:r>
              <a:rPr lang="it-IT" sz="2000" u="sng" dirty="0">
                <a:solidFill>
                  <a:schemeClr val="tx2"/>
                </a:solidFill>
                <a:latin typeface="+mj-lt"/>
              </a:rPr>
              <a:t>durante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 la procedura di composizione negoziata; </a:t>
            </a:r>
          </a:p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2000" dirty="0">
                <a:solidFill>
                  <a:schemeClr val="tx2"/>
                </a:solidFill>
                <a:latin typeface="+mj-lt"/>
              </a:rPr>
              <a:t>Applicazione </a:t>
            </a:r>
            <a:r>
              <a:rPr lang="it-IT" sz="2000" b="1" dirty="0">
                <a:solidFill>
                  <a:schemeClr val="tx2"/>
                </a:solidFill>
                <a:latin typeface="+mj-lt"/>
              </a:rPr>
              <a:t>sanzioni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 in </a:t>
            </a:r>
            <a:r>
              <a:rPr lang="it-IT" sz="2000" b="1" dirty="0">
                <a:solidFill>
                  <a:schemeClr val="tx2"/>
                </a:solidFill>
                <a:latin typeface="+mj-lt"/>
              </a:rPr>
              <a:t>misura minima 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per le violazioni  per le quali la legge prevede l’applicazione di sanzioni ridotte;</a:t>
            </a:r>
          </a:p>
          <a:p>
            <a:pPr marL="342900" lvl="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tx2"/>
                </a:solidFill>
                <a:latin typeface="+mj-lt"/>
              </a:rPr>
              <a:t>Riduzione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 del </a:t>
            </a:r>
            <a:r>
              <a:rPr lang="it-IT" sz="2000" b="1" dirty="0">
                <a:solidFill>
                  <a:schemeClr val="tx2"/>
                </a:solidFill>
                <a:latin typeface="+mj-lt"/>
              </a:rPr>
              <a:t>50%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 degli </a:t>
            </a:r>
            <a:r>
              <a:rPr lang="it-IT" sz="2000" b="1" dirty="0">
                <a:solidFill>
                  <a:schemeClr val="tx2"/>
                </a:solidFill>
                <a:latin typeface="+mj-lt"/>
              </a:rPr>
              <a:t>interessi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 e delle </a:t>
            </a:r>
            <a:r>
              <a:rPr lang="it-IT" sz="2000" b="1" dirty="0">
                <a:solidFill>
                  <a:schemeClr val="tx2"/>
                </a:solidFill>
                <a:latin typeface="+mj-lt"/>
              </a:rPr>
              <a:t>sanzioni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 relative ai debiti tributari sorti </a:t>
            </a:r>
            <a:r>
              <a:rPr lang="it-IT" sz="2000" u="sng" dirty="0">
                <a:solidFill>
                  <a:schemeClr val="tx2"/>
                </a:solidFill>
                <a:latin typeface="+mj-lt"/>
              </a:rPr>
              <a:t>prima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 del deposito dell’istanza di nomina dell’esperto nelle ipotesi di cui all’art. 11 co. 2 e 3 del D.L. 118/2021</a:t>
            </a:r>
          </a:p>
          <a:p>
            <a:pPr marL="114300" indent="0">
              <a:buNone/>
            </a:pPr>
            <a:endParaRPr lang="it-IT" dirty="0"/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AD47D240-B23D-4262-89EC-B0AA4EF224E2}"/>
              </a:ext>
            </a:extLst>
          </p:cNvPr>
          <p:cNvSpPr/>
          <p:nvPr/>
        </p:nvSpPr>
        <p:spPr>
          <a:xfrm>
            <a:off x="402330" y="1526467"/>
            <a:ext cx="3803460" cy="45226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+mj-lt"/>
              </a:rPr>
              <a:t>Art. 14 D.L. 118/2021</a:t>
            </a:r>
          </a:p>
        </p:txBody>
      </p:sp>
    </p:spTree>
    <p:extLst>
      <p:ext uri="{BB962C8B-B14F-4D97-AF65-F5344CB8AC3E}">
        <p14:creationId xmlns:p14="http://schemas.microsoft.com/office/powerpoint/2010/main" val="3754401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3"/>
          </a:xfrm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1800" b="1" dirty="0"/>
            </a:br>
            <a:br>
              <a:rPr lang="it-IT" sz="1800" b="1" dirty="0"/>
            </a:br>
            <a:br>
              <a:rPr lang="it-IT" sz="1800" b="1" dirty="0"/>
            </a:br>
            <a:r>
              <a:rPr lang="it-IT" sz="2200" b="1" dirty="0"/>
              <a:t>segnalazione dei creditori pubblici qualificati</a:t>
            </a:r>
            <a:br>
              <a:rPr lang="it-IT" sz="1800" b="1" dirty="0"/>
            </a:b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6128" y="1340768"/>
            <a:ext cx="8260672" cy="4785395"/>
          </a:xfrm>
          <a:ln>
            <a:solidFill>
              <a:schemeClr val="bg1"/>
            </a:solidFill>
          </a:ln>
        </p:spPr>
        <p:txBody>
          <a:bodyPr/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Segnalazione all'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imprenditore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e, ove esistente,  all'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organo  di  controllo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 nella persona del presidente del  collegio  sindacale  in  caso  di  organo collegiale, tramite PEC  o,  in  mancanza, mediante </a:t>
            </a:r>
            <a:r>
              <a:rPr lang="it-IT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Racc</a:t>
            </a:r>
            <a:r>
              <a:rPr lang="it-IT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A/R 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inviata all'indirizzo risultante dall'anagrafe  tributaria:  </a:t>
            </a:r>
          </a:p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lang="it-IT" sz="2000" b="1" dirty="0">
              <a:solidFill>
                <a:srgbClr val="242852"/>
              </a:solidFill>
              <a:latin typeface="+mj-lt"/>
            </a:endParaRPr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876" y="6150915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9F2F96D9-ED31-4BAA-8C17-EFF07945068A}"/>
              </a:ext>
            </a:extLst>
          </p:cNvPr>
          <p:cNvSpPr/>
          <p:nvPr/>
        </p:nvSpPr>
        <p:spPr>
          <a:xfrm>
            <a:off x="905629" y="3093712"/>
            <a:ext cx="3168352" cy="3057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INPS, 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 ritardo  di  oltre </a:t>
            </a: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90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gg  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nel versamento di contributi previdenziali di ammontare </a:t>
            </a: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superiore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7980363" algn="l"/>
              </a:tabLst>
            </a:pP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1) per le imprese </a:t>
            </a: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lavoratori subordinati e parasubordinati,  d’importo pari  al 30% di quelli dovuti nell'anno precedente e  di € </a:t>
            </a: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15.000;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7980363" algn="l"/>
              </a:tabLst>
            </a:pP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2) per le imprese </a:t>
            </a: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senza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lavoratori subordinati e parasubordinati, all'importo di € 5.000;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A67FA27-7359-4D58-BA90-EC57C3FB9222}"/>
              </a:ext>
            </a:extLst>
          </p:cNvPr>
          <p:cNvSpPr/>
          <p:nvPr/>
        </p:nvSpPr>
        <p:spPr>
          <a:xfrm>
            <a:off x="4531808" y="3100635"/>
            <a:ext cx="3168352" cy="30572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INPS, 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 ritardo  di  oltre </a:t>
            </a: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6 mesi 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nel versamento di contributi previdenziali di ammontare </a:t>
            </a: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superiore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  <a:tabLst>
                <a:tab pos="7980363" algn="l"/>
              </a:tabLst>
            </a:pP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alla ½ di quelli dovuti nell’anno precedente e superiore alla soglia di € 50.000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312B8E10-1420-4FEB-82ED-0302A55512C6}"/>
              </a:ext>
            </a:extLst>
          </p:cNvPr>
          <p:cNvSpPr/>
          <p:nvPr/>
        </p:nvSpPr>
        <p:spPr>
          <a:xfrm>
            <a:off x="897744" y="2464908"/>
            <a:ext cx="3168352" cy="60405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Art. 30 sexies L. 233/2021 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B5117BD-45D3-460D-A1BB-9098B3DC82B4}"/>
              </a:ext>
            </a:extLst>
          </p:cNvPr>
          <p:cNvSpPr/>
          <p:nvPr/>
        </p:nvSpPr>
        <p:spPr>
          <a:xfrm>
            <a:off x="4531808" y="2464908"/>
            <a:ext cx="3168352" cy="60405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CCII art. 15 </a:t>
            </a:r>
          </a:p>
        </p:txBody>
      </p:sp>
    </p:spTree>
    <p:extLst>
      <p:ext uri="{BB962C8B-B14F-4D97-AF65-F5344CB8AC3E}">
        <p14:creationId xmlns:p14="http://schemas.microsoft.com/office/powerpoint/2010/main" val="1506758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3"/>
          </a:xfrm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1800" b="1" dirty="0"/>
            </a:br>
            <a:br>
              <a:rPr lang="it-IT" sz="1800" b="1" dirty="0"/>
            </a:br>
            <a:br>
              <a:rPr lang="it-IT" sz="1800" b="1" dirty="0"/>
            </a:br>
            <a:r>
              <a:rPr lang="it-IT" sz="2200" b="1" dirty="0"/>
              <a:t>segnalazione dei creditori pubblici qualificati</a:t>
            </a:r>
            <a:br>
              <a:rPr lang="it-IT" sz="1800" b="1" dirty="0"/>
            </a:b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6128" y="1556792"/>
            <a:ext cx="8260672" cy="4569371"/>
          </a:xfrm>
          <a:ln>
            <a:solidFill>
              <a:schemeClr val="bg1"/>
            </a:solidFill>
          </a:ln>
        </p:spPr>
        <p:txBody>
          <a:bodyPr/>
          <a:lstStyle/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lang="it-IT" sz="2000" b="1" dirty="0">
              <a:solidFill>
                <a:srgbClr val="242852"/>
              </a:solidFill>
              <a:latin typeface="+mj-lt"/>
            </a:endParaRPr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876" y="6150915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9F2F96D9-ED31-4BAA-8C17-EFF07945068A}"/>
              </a:ext>
            </a:extLst>
          </p:cNvPr>
          <p:cNvSpPr/>
          <p:nvPr/>
        </p:nvSpPr>
        <p:spPr>
          <a:xfrm>
            <a:off x="911415" y="2185596"/>
            <a:ext cx="3168352" cy="3965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Agenzia delle Entrate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l'esistenza di un debito scaduto  e non versato relativo  all’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IVA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 risultante dalla comunicazione dei dati delle  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liquidazioni  periodiche  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di  cui all'articolo  21-bis </a:t>
            </a:r>
            <a:r>
              <a:rPr lang="it-IT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D.L. N. 78/2010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conv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dalla L. 122/2010, 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superiore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all'importo di </a:t>
            </a:r>
            <a:r>
              <a:rPr lang="it-IT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€ 5.000</a:t>
            </a:r>
            <a:r>
              <a:rPr lang="it-IT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A67FA27-7359-4D58-BA90-EC57C3FB9222}"/>
              </a:ext>
            </a:extLst>
          </p:cNvPr>
          <p:cNvSpPr/>
          <p:nvPr/>
        </p:nvSpPr>
        <p:spPr>
          <a:xfrm>
            <a:off x="4497992" y="2185596"/>
            <a:ext cx="3168352" cy="3965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it-IT" sz="1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it-IT" sz="1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it-IT" sz="1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Agenzia delle Entrate, ammontare </a:t>
            </a:r>
            <a:r>
              <a:rPr lang="it-IT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totale del debito scaduto e non versato relativo all’IVA</a:t>
            </a:r>
            <a:r>
              <a:rPr lang="it-IT" sz="1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sia pari   al 30% del volume d’affari del medesimo periodo e non inferiore  </a:t>
            </a:r>
          </a:p>
          <a:p>
            <a:pPr marL="4000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it-IT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€ 25.000 per volume d’affari risultante dal modello IVA anno precedente fino a € 2 milioni</a:t>
            </a:r>
          </a:p>
          <a:p>
            <a:pPr marL="4000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it-IT" sz="1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€ 50.000 </a:t>
            </a:r>
            <a:r>
              <a:rPr lang="it-IT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 volume d’affari risultante dal modello IVA anno precedente fino a € 10 milioni</a:t>
            </a:r>
          </a:p>
          <a:p>
            <a:pPr marL="4000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it-IT" sz="1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€ 100.000</a:t>
            </a:r>
            <a:r>
              <a:rPr lang="it-IT" sz="12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per volume d’affari risultante dal modello IVA anno precedente oltre  a € 10 milioni</a:t>
            </a:r>
          </a:p>
          <a:p>
            <a:pPr marL="4000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it-IT" sz="1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it-IT" sz="1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endParaRPr lang="it-IT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312B8E10-1420-4FEB-82ED-0302A55512C6}"/>
              </a:ext>
            </a:extLst>
          </p:cNvPr>
          <p:cNvSpPr/>
          <p:nvPr/>
        </p:nvSpPr>
        <p:spPr>
          <a:xfrm>
            <a:off x="936319" y="1556792"/>
            <a:ext cx="3168352" cy="60405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Art. 30 sexies L. 233/2021 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B5117BD-45D3-460D-A1BB-9098B3DC82B4}"/>
              </a:ext>
            </a:extLst>
          </p:cNvPr>
          <p:cNvSpPr/>
          <p:nvPr/>
        </p:nvSpPr>
        <p:spPr>
          <a:xfrm>
            <a:off x="4497992" y="1556792"/>
            <a:ext cx="3168352" cy="60405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CCII art. 15 </a:t>
            </a:r>
          </a:p>
        </p:txBody>
      </p:sp>
    </p:spTree>
    <p:extLst>
      <p:ext uri="{BB962C8B-B14F-4D97-AF65-F5344CB8AC3E}">
        <p14:creationId xmlns:p14="http://schemas.microsoft.com/office/powerpoint/2010/main" val="3851276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3"/>
          </a:xfrm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1800" b="1" dirty="0"/>
            </a:br>
            <a:br>
              <a:rPr lang="it-IT" sz="1800" b="1" dirty="0"/>
            </a:br>
            <a:br>
              <a:rPr lang="it-IT" sz="1800" b="1" dirty="0"/>
            </a:br>
            <a:r>
              <a:rPr lang="it-IT" sz="2200" b="1" dirty="0"/>
              <a:t>segnalazione dei creditori pubblici qualificati</a:t>
            </a:r>
            <a:br>
              <a:rPr lang="it-IT" sz="1800" b="1" dirty="0"/>
            </a:b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6128" y="1556792"/>
            <a:ext cx="8260672" cy="4569371"/>
          </a:xfrm>
          <a:ln>
            <a:solidFill>
              <a:schemeClr val="bg1"/>
            </a:solidFill>
          </a:ln>
        </p:spPr>
        <p:txBody>
          <a:bodyPr/>
          <a:lstStyle/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lang="it-IT" sz="2000" b="1" dirty="0">
              <a:solidFill>
                <a:srgbClr val="242852"/>
              </a:solidFill>
              <a:latin typeface="+mj-lt"/>
            </a:endParaRPr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876" y="6150915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9F2F96D9-ED31-4BAA-8C17-EFF07945068A}"/>
              </a:ext>
            </a:extLst>
          </p:cNvPr>
          <p:cNvSpPr/>
          <p:nvPr/>
        </p:nvSpPr>
        <p:spPr>
          <a:xfrm>
            <a:off x="911415" y="2185596"/>
            <a:ext cx="3168352" cy="3965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 algn="just">
              <a:buNone/>
            </a:pP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Agenzia delle Entrate Riscossione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l'esistenza di  crediti affidati  per  la  riscossione,  </a:t>
            </a:r>
            <a:r>
              <a:rPr lang="it-IT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autodichiarati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o   definitivamente accertati, scaduti  da  oltre  90 giorni, superiori  </a:t>
            </a:r>
          </a:p>
          <a:p>
            <a:pPr marL="114300" indent="0" algn="just">
              <a:buNone/>
            </a:pPr>
            <a:endParaRPr lang="it-IT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per  le imprese individuali, all'importo di euro 100.000,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per le società  di persone, all'importo di  euro  200.000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- per  le  altre  società, all'importo di euro  500.000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it-IT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it-IT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A67FA27-7359-4D58-BA90-EC57C3FB9222}"/>
              </a:ext>
            </a:extLst>
          </p:cNvPr>
          <p:cNvSpPr/>
          <p:nvPr/>
        </p:nvSpPr>
        <p:spPr>
          <a:xfrm>
            <a:off x="4497992" y="2185596"/>
            <a:ext cx="3168352" cy="39653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 algn="just">
              <a:buNone/>
            </a:pPr>
            <a:r>
              <a:rPr lang="it-IT" sz="1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Agenzia delle Entrate Riscossione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la sommatoria dei crediti affidati per la riscossione, </a:t>
            </a:r>
            <a:r>
              <a:rPr lang="it-IT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autodichiarati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   definitivamente accertati, scaduti  da  oltre  90 giorni, superiori </a:t>
            </a:r>
          </a:p>
          <a:p>
            <a:pPr marL="114300" indent="0" algn="just">
              <a:buNone/>
            </a:pPr>
            <a:endParaRPr lang="it-IT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14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  le imprese individuali, all'importo di euro 500.000,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per  le  imprese collettive, la soglia di € 1.000.000 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it-IT" sz="1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it-IT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it-IT" sz="1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312B8E10-1420-4FEB-82ED-0302A55512C6}"/>
              </a:ext>
            </a:extLst>
          </p:cNvPr>
          <p:cNvSpPr/>
          <p:nvPr/>
        </p:nvSpPr>
        <p:spPr>
          <a:xfrm>
            <a:off x="936319" y="1556792"/>
            <a:ext cx="3168352" cy="60405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Art. 30 sexies L. 233/2021 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FB5117BD-45D3-460D-A1BB-9098B3DC82B4}"/>
              </a:ext>
            </a:extLst>
          </p:cNvPr>
          <p:cNvSpPr/>
          <p:nvPr/>
        </p:nvSpPr>
        <p:spPr>
          <a:xfrm>
            <a:off x="4497992" y="1556792"/>
            <a:ext cx="3168352" cy="60405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CCII art. 15 </a:t>
            </a:r>
          </a:p>
        </p:txBody>
      </p:sp>
    </p:spTree>
    <p:extLst>
      <p:ext uri="{BB962C8B-B14F-4D97-AF65-F5344CB8AC3E}">
        <p14:creationId xmlns:p14="http://schemas.microsoft.com/office/powerpoint/2010/main" val="2638244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508460"/>
          </a:xfrm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2400" b="1" dirty="0"/>
            </a:br>
            <a:r>
              <a:rPr lang="it-IT" sz="2400" b="1" dirty="0"/>
              <a:t>segnalazione dei creditori pubblici qualificati</a:t>
            </a:r>
            <a:br>
              <a:rPr lang="it-IT" sz="2800" b="1" dirty="0"/>
            </a:br>
            <a:br>
              <a:rPr lang="it-IT" sz="3100" dirty="0"/>
            </a:br>
            <a:br>
              <a:rPr lang="it-IT" sz="1800" dirty="0"/>
            </a:b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it-IT" sz="2000" dirty="0">
                <a:latin typeface="+mj-lt"/>
              </a:rPr>
              <a:t> </a:t>
            </a:r>
            <a:endParaRPr lang="it-IT" dirty="0">
              <a:latin typeface="+mj-lt"/>
            </a:endParaRPr>
          </a:p>
          <a:p>
            <a:pPr marL="0" lvl="0" indent="0">
              <a:spcAft>
                <a:spcPts val="1200"/>
              </a:spcAft>
              <a:buNone/>
            </a:pPr>
            <a:r>
              <a:rPr lang="it-IT" sz="1600" dirty="0">
                <a:latin typeface="+mj-lt"/>
              </a:rPr>
              <a:t>Decorrenza delle segnalazioni: </a:t>
            </a:r>
          </a:p>
          <a:p>
            <a:pPr lvl="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2000" i="1" dirty="0">
                <a:latin typeface="+mj-lt"/>
              </a:rPr>
              <a:t> </a:t>
            </a:r>
            <a:r>
              <a:rPr lang="it-IT" sz="1600" dirty="0">
                <a:latin typeface="+mj-lt"/>
              </a:rPr>
              <a:t>Per l’INPS in relazione ai debiti accertati a decorrere dal 1.01.2022</a:t>
            </a:r>
          </a:p>
          <a:p>
            <a:pPr lvl="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1600" dirty="0">
                <a:latin typeface="+mj-lt"/>
              </a:rPr>
              <a:t>Per l’Agenzia dell’Entrate in relazione ai debiti risultati dalle comunicazioni periodiche relative al primo trimestre dell’anno 2022</a:t>
            </a:r>
          </a:p>
          <a:p>
            <a:pPr lvl="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it-IT" sz="1600" dirty="0">
                <a:latin typeface="+mj-lt"/>
              </a:rPr>
              <a:t>Per l’Agenzia dell’Entrate Riscossione a decorrere dal 1.07.2022.</a:t>
            </a:r>
            <a:endParaRPr lang="it-IT" sz="1600" dirty="0"/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AD47D240-B23D-4262-89EC-B0AA4EF224E2}"/>
              </a:ext>
            </a:extLst>
          </p:cNvPr>
          <p:cNvSpPr/>
          <p:nvPr/>
        </p:nvSpPr>
        <p:spPr>
          <a:xfrm>
            <a:off x="402330" y="1526467"/>
            <a:ext cx="4601718" cy="45226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+mj-lt"/>
              </a:rPr>
              <a:t>Art. 30 sexies comma 4 L, 233/2021</a:t>
            </a:r>
          </a:p>
        </p:txBody>
      </p:sp>
    </p:spTree>
    <p:extLst>
      <p:ext uri="{BB962C8B-B14F-4D97-AF65-F5344CB8AC3E}">
        <p14:creationId xmlns:p14="http://schemas.microsoft.com/office/powerpoint/2010/main" val="1890016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it-IT" sz="1800" b="1" dirty="0"/>
              <a:t>Proroga della direttiva al 17/07/2022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52663"/>
          </a:xfr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it-IT" sz="2000" dirty="0">
                <a:latin typeface="+mj-lt"/>
              </a:rPr>
              <a:t> </a:t>
            </a:r>
          </a:p>
          <a:p>
            <a:pPr marL="114300" indent="0" algn="ctr">
              <a:buNone/>
            </a:pPr>
            <a:r>
              <a:rPr lang="it-IT" sz="1800" b="1" dirty="0"/>
              <a:t>D.L. 24.08.2021 n. 118 convertito in legge 21.10.2021 n. 147</a:t>
            </a:r>
            <a:endParaRPr lang="it-IT" sz="1800" dirty="0">
              <a:latin typeface="+mj-lt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it-IT" sz="1800" dirty="0">
                <a:latin typeface="+mj-lt"/>
              </a:rPr>
              <a:t>Art. 1) Rinvia l’entrata in vigore del Codice della Crisi d’Impresa e dell’Insolvenza al 16.05.2022 (ad eccezione delle disposizioni di cui al Titolo II capo I per le quali l’entrata in vigore è prevista per il 31.12.2023: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it-IT" sz="1800" dirty="0">
                <a:latin typeface="+mj-lt"/>
              </a:rPr>
              <a:t>Art. 2-19) Introduce e disciplina l’istituto della composizione negoziata della crisi operativo dal 15.11.2021;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it-IT" sz="1800" dirty="0">
                <a:latin typeface="+mj-lt"/>
              </a:rPr>
              <a:t>Art. 20-23) Modifica la legge fallimentare anticipando alcuni strumenti di composizione negoziale previsti dal codice della crisi;</a:t>
            </a:r>
          </a:p>
          <a:p>
            <a:pPr marL="114300" indent="0" algn="ctr">
              <a:buNone/>
            </a:pPr>
            <a:endParaRPr lang="it-IT" sz="1800" b="1" dirty="0"/>
          </a:p>
          <a:p>
            <a:pPr marL="114300" indent="0" algn="ctr">
              <a:buNone/>
            </a:pPr>
            <a:r>
              <a:rPr lang="it-IT" sz="1800" b="1" dirty="0"/>
              <a:t>D.L. 6.11.2021 n. 152 convertito in legge 29.12.2021 n. 233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1800" dirty="0">
                <a:latin typeface="+mj-lt"/>
              </a:rPr>
              <a:t>Art 30 sexies introduce il sistema di allerta esterna per la composizione negoziata della crisi  (art 3 Direttiva UE n 1023/2019)</a:t>
            </a:r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21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E6E4BED3-B475-47E1-A47F-C55FC85CC70B}"/>
              </a:ext>
            </a:extLst>
          </p:cNvPr>
          <p:cNvSpPr/>
          <p:nvPr/>
        </p:nvSpPr>
        <p:spPr>
          <a:xfrm>
            <a:off x="935596" y="1188021"/>
            <a:ext cx="7164796" cy="76944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latin typeface="+mj-lt"/>
              </a:rPr>
              <a:t>Obiettivo della Direttiva </a:t>
            </a:r>
            <a:r>
              <a:rPr lang="it-IT" sz="2000" dirty="0">
                <a:latin typeface="+mj-lt"/>
              </a:rPr>
              <a:t>UE n 1023/2019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6E70200-53B5-45CE-A101-A38DED7A8EE1}"/>
              </a:ext>
            </a:extLst>
          </p:cNvPr>
          <p:cNvSpPr/>
          <p:nvPr/>
        </p:nvSpPr>
        <p:spPr>
          <a:xfrm>
            <a:off x="827584" y="3140968"/>
            <a:ext cx="7488832" cy="20162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cap="small" dirty="0">
                <a:latin typeface="+mj-lt"/>
              </a:rPr>
              <a:t>Garantire alle imprese sane </a:t>
            </a:r>
          </a:p>
          <a:p>
            <a:pPr algn="ctr"/>
            <a:r>
              <a:rPr lang="it-IT" sz="2400" b="1" cap="small" dirty="0">
                <a:latin typeface="+mj-lt"/>
              </a:rPr>
              <a:t>in difficoltà finanziarie </a:t>
            </a:r>
          </a:p>
          <a:p>
            <a:pPr algn="ctr"/>
            <a:r>
              <a:rPr lang="it-IT" sz="2400" b="1" cap="small" dirty="0">
                <a:latin typeface="+mj-lt"/>
              </a:rPr>
              <a:t>la ristrutturazione  preventiva </a:t>
            </a:r>
          </a:p>
          <a:p>
            <a:pPr algn="ctr"/>
            <a:r>
              <a:rPr lang="it-IT" sz="2400" b="1" cap="small" dirty="0">
                <a:latin typeface="+mj-lt"/>
              </a:rPr>
              <a:t>per la continuazione dell’attività aziendale</a:t>
            </a:r>
          </a:p>
          <a:p>
            <a:pPr algn="ctr"/>
            <a:r>
              <a:rPr lang="it-IT" sz="1200" b="1" cap="small" dirty="0">
                <a:latin typeface="+mj-lt"/>
              </a:rPr>
              <a:t>Considerando n, 1 </a:t>
            </a:r>
          </a:p>
        </p:txBody>
      </p:sp>
      <p:pic>
        <p:nvPicPr>
          <p:cNvPr id="9" name="Picture 2" descr="mrla_logo">
            <a:extLst>
              <a:ext uri="{FF2B5EF4-FFF2-40B4-BE49-F238E27FC236}">
                <a16:creationId xmlns:a16="http://schemas.microsoft.com/office/drawing/2014/main" id="{D4C6C7BF-35D3-458F-A90A-DDF9F6912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123613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223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2700" b="1" dirty="0"/>
            </a:br>
            <a:r>
              <a:rPr lang="it-IT" sz="2700" b="1" dirty="0"/>
              <a:t>presupposti di applicazione </a:t>
            </a:r>
            <a:br>
              <a:rPr lang="it-IT" sz="1800" b="1" dirty="0"/>
            </a:br>
            <a:br>
              <a:rPr lang="it-IT" sz="1800" b="1" dirty="0"/>
            </a:b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6128" y="1844824"/>
            <a:ext cx="8260672" cy="4281339"/>
          </a:xfrm>
          <a:ln>
            <a:solidFill>
              <a:schemeClr val="bg1"/>
            </a:solidFill>
          </a:ln>
        </p:spPr>
        <p:txBody>
          <a:bodyPr/>
          <a:lstStyle/>
          <a:p>
            <a:pPr marL="0" lvl="0" indent="0">
              <a:spcBef>
                <a:spcPct val="20000"/>
              </a:spcBef>
              <a:buClr>
                <a:srgbClr val="629DD1"/>
              </a:buClr>
              <a:buNone/>
            </a:pPr>
            <a:endParaRPr lang="it-IT" sz="2400" b="1" dirty="0">
              <a:solidFill>
                <a:srgbClr val="242852"/>
              </a:solidFill>
              <a:latin typeface="+mj-lt"/>
            </a:endParaRPr>
          </a:p>
          <a:p>
            <a:pPr marL="457200" indent="-342900"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242852"/>
              </a:solidFill>
              <a:latin typeface="+mj-lt"/>
            </a:endParaRPr>
          </a:p>
          <a:p>
            <a:pPr marL="457200" indent="-342900">
              <a:buClr>
                <a:srgbClr val="629DD1"/>
              </a:buClr>
              <a:buFont typeface="Wingdings" panose="05000000000000000000" pitchFamily="2" charset="2"/>
              <a:buChar char="§"/>
            </a:pPr>
            <a:r>
              <a:rPr lang="it-IT" sz="2800" dirty="0">
                <a:solidFill>
                  <a:srgbClr val="242852"/>
                </a:solidFill>
                <a:latin typeface="+mj-lt"/>
              </a:rPr>
              <a:t>Situazione di </a:t>
            </a:r>
            <a:r>
              <a:rPr lang="it-IT" sz="2800" b="1" dirty="0">
                <a:solidFill>
                  <a:srgbClr val="242852"/>
                </a:solidFill>
                <a:latin typeface="+mj-lt"/>
              </a:rPr>
              <a:t>squilibrio patrimoniale </a:t>
            </a:r>
            <a:r>
              <a:rPr lang="it-IT" sz="2800" dirty="0">
                <a:solidFill>
                  <a:srgbClr val="242852"/>
                </a:solidFill>
                <a:latin typeface="+mj-lt"/>
              </a:rPr>
              <a:t>o </a:t>
            </a:r>
            <a:r>
              <a:rPr lang="it-IT" sz="2800" b="1" dirty="0">
                <a:solidFill>
                  <a:srgbClr val="242852"/>
                </a:solidFill>
                <a:latin typeface="+mj-lt"/>
              </a:rPr>
              <a:t>economico – finanziario </a:t>
            </a:r>
            <a:r>
              <a:rPr lang="it-IT" sz="2800" dirty="0">
                <a:solidFill>
                  <a:srgbClr val="242852"/>
                </a:solidFill>
                <a:latin typeface="+mj-lt"/>
              </a:rPr>
              <a:t>che ne rende </a:t>
            </a:r>
            <a:r>
              <a:rPr lang="it-IT" sz="2800" b="1" dirty="0">
                <a:solidFill>
                  <a:srgbClr val="242852"/>
                </a:solidFill>
                <a:latin typeface="+mj-lt"/>
              </a:rPr>
              <a:t>probabile la crisi o l’insolvenza </a:t>
            </a:r>
            <a:r>
              <a:rPr lang="it-IT" sz="2800" dirty="0">
                <a:solidFill>
                  <a:srgbClr val="242852"/>
                </a:solidFill>
                <a:latin typeface="+mj-lt"/>
              </a:rPr>
              <a:t>quando risulta ragionevolmente perseguibile il risanamento  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Art. 2 D.L. 118/2021</a:t>
            </a:r>
          </a:p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lang="it-IT" sz="2000" dirty="0">
              <a:latin typeface="+mj-lt"/>
            </a:endParaRPr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2F80F7C4-8985-46E5-8AF1-3ED37824AC14}"/>
              </a:ext>
            </a:extLst>
          </p:cNvPr>
          <p:cNvSpPr/>
          <p:nvPr/>
        </p:nvSpPr>
        <p:spPr>
          <a:xfrm>
            <a:off x="611560" y="1700808"/>
            <a:ext cx="3168352" cy="5040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Presupposto oggettivo </a:t>
            </a:r>
          </a:p>
        </p:txBody>
      </p:sp>
    </p:spTree>
    <p:extLst>
      <p:ext uri="{BB962C8B-B14F-4D97-AF65-F5344CB8AC3E}">
        <p14:creationId xmlns:p14="http://schemas.microsoft.com/office/powerpoint/2010/main" val="1344940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2700" b="1" dirty="0"/>
            </a:br>
            <a:r>
              <a:rPr lang="it-IT" sz="2700" b="1" dirty="0"/>
              <a:t>presupposti di applicazione </a:t>
            </a:r>
            <a:br>
              <a:rPr lang="it-IT" sz="1800" b="1" dirty="0"/>
            </a:br>
            <a:br>
              <a:rPr lang="it-IT" sz="1800" b="1" dirty="0"/>
            </a:b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6128" y="1844824"/>
            <a:ext cx="8260672" cy="4281339"/>
          </a:xfrm>
          <a:ln>
            <a:solidFill>
              <a:schemeClr val="bg1"/>
            </a:solidFill>
          </a:ln>
        </p:spPr>
        <p:txBody>
          <a:bodyPr/>
          <a:lstStyle/>
          <a:p>
            <a:pPr marL="0" lvl="0" indent="0">
              <a:spcBef>
                <a:spcPct val="20000"/>
              </a:spcBef>
              <a:buClr>
                <a:srgbClr val="629DD1"/>
              </a:buClr>
              <a:buNone/>
            </a:pPr>
            <a:endParaRPr lang="it-IT" sz="2400" b="1" dirty="0">
              <a:solidFill>
                <a:srgbClr val="242852"/>
              </a:solidFill>
              <a:latin typeface="+mj-lt"/>
            </a:endParaRPr>
          </a:p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r>
              <a:rPr lang="it-IT" sz="2000" b="1" dirty="0">
                <a:solidFill>
                  <a:srgbClr val="242852"/>
                </a:solidFill>
                <a:latin typeface="+mj-lt"/>
              </a:rPr>
              <a:t>Imprenditori commerciali e agricoli 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iscritti nel Registro Imprese senza limiti o requisiti dimensionali (</a:t>
            </a:r>
            <a:r>
              <a:rPr lang="it-IT" sz="1800" dirty="0">
                <a:solidFill>
                  <a:srgbClr val="242852"/>
                </a:solidFill>
                <a:latin typeface="+mj-lt"/>
              </a:rPr>
              <a:t>indipendentemente dal superamento dei requisiti di fallibilità di cui all’art.1 L.FL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) – Art. 2 D.L. 118/2021.</a:t>
            </a:r>
          </a:p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r>
              <a:rPr lang="it-IT" sz="2000" b="1" dirty="0">
                <a:solidFill>
                  <a:srgbClr val="242852"/>
                </a:solidFill>
                <a:latin typeface="+mj-lt"/>
              </a:rPr>
              <a:t>Gruppi d’imprese 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– Art. 13 c 2 D.L. 118/2021</a:t>
            </a:r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it-IT" sz="2000" u="sng" dirty="0">
                <a:latin typeface="+mj-lt"/>
              </a:rPr>
              <a:t>Soggetti esclusi </a:t>
            </a:r>
            <a:r>
              <a:rPr lang="it-IT" sz="2000" dirty="0">
                <a:latin typeface="+mj-lt"/>
              </a:rPr>
              <a:t>: persone fisiche non imprenditori e società di fatto.</a:t>
            </a:r>
          </a:p>
          <a:p>
            <a:pPr marL="114300" indent="0">
              <a:buNone/>
            </a:pPr>
            <a:r>
              <a:rPr lang="it-IT" sz="2000" u="sng" dirty="0">
                <a:latin typeface="+mj-lt"/>
              </a:rPr>
              <a:t>Limiti all’accesso: </a:t>
            </a:r>
            <a:r>
              <a:rPr lang="it-IT" sz="2000" dirty="0">
                <a:latin typeface="+mj-lt"/>
              </a:rPr>
              <a:t>in pendenza di procedimento introdotto con domanda di omologazione di un </a:t>
            </a:r>
            <a:r>
              <a:rPr lang="it-IT" sz="2000" dirty="0" err="1">
                <a:latin typeface="+mj-lt"/>
              </a:rPr>
              <a:t>AdR</a:t>
            </a:r>
            <a:r>
              <a:rPr lang="it-IT" sz="2000" dirty="0">
                <a:latin typeface="+mj-lt"/>
              </a:rPr>
              <a:t> o con Ricorso per l’ammissione alla Concordato Preventivo – Art. 23 </a:t>
            </a:r>
            <a:r>
              <a:rPr lang="it-IT" sz="2000" dirty="0">
                <a:solidFill>
                  <a:srgbClr val="242852"/>
                </a:solidFill>
                <a:latin typeface="+mj-lt"/>
              </a:rPr>
              <a:t>D.L. 118/2021</a:t>
            </a:r>
          </a:p>
          <a:p>
            <a:pPr marL="114300" indent="0">
              <a:buNone/>
            </a:pPr>
            <a:endParaRPr lang="it-IT" sz="2000" dirty="0">
              <a:latin typeface="+mj-lt"/>
            </a:endParaRPr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2F80F7C4-8985-46E5-8AF1-3ED37824AC14}"/>
              </a:ext>
            </a:extLst>
          </p:cNvPr>
          <p:cNvSpPr/>
          <p:nvPr/>
        </p:nvSpPr>
        <p:spPr>
          <a:xfrm>
            <a:off x="611560" y="1700808"/>
            <a:ext cx="3168352" cy="5040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+mj-lt"/>
              </a:rPr>
              <a:t>Presupposto soggettivo </a:t>
            </a:r>
          </a:p>
        </p:txBody>
      </p:sp>
    </p:spTree>
    <p:extLst>
      <p:ext uri="{BB962C8B-B14F-4D97-AF65-F5344CB8AC3E}">
        <p14:creationId xmlns:p14="http://schemas.microsoft.com/office/powerpoint/2010/main" val="1656633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1800" b="1" dirty="0"/>
            </a:br>
            <a:br>
              <a:rPr lang="it-IT" sz="2700" b="1" dirty="0"/>
            </a:br>
            <a:r>
              <a:rPr lang="it-IT" sz="2700" b="1" cap="none" dirty="0"/>
              <a:t>Misure</a:t>
            </a:r>
            <a:r>
              <a:rPr lang="it-IT" sz="2700" b="1" dirty="0"/>
              <a:t> </a:t>
            </a:r>
            <a:r>
              <a:rPr lang="it-IT" sz="2700" b="1" cap="none" dirty="0"/>
              <a:t>straordinarie art. 10 DL 118/21</a:t>
            </a:r>
            <a:br>
              <a:rPr lang="it-IT" sz="2700" b="1" cap="none" dirty="0"/>
            </a:br>
            <a:r>
              <a:rPr lang="it-IT" sz="2700" b="1" cap="none" dirty="0"/>
              <a:t>previa autorizzazione del Tribunale </a:t>
            </a:r>
            <a:br>
              <a:rPr lang="it-IT" sz="2700" b="1" cap="none" dirty="0"/>
            </a:b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 marL="114300" indent="0">
              <a:buNone/>
            </a:pPr>
            <a:r>
              <a:rPr lang="it-IT" sz="2000" dirty="0">
                <a:latin typeface="+mj-lt"/>
              </a:rPr>
              <a:t> </a:t>
            </a:r>
            <a:endParaRPr lang="it-IT" dirty="0">
              <a:latin typeface="+mj-lt"/>
            </a:endParaRPr>
          </a:p>
          <a:p>
            <a:pPr marL="114300" indent="0">
              <a:buNone/>
            </a:pPr>
            <a:r>
              <a:rPr lang="it-IT" sz="4400" dirty="0">
                <a:latin typeface="+mj-lt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8000" b="1" cap="small" dirty="0">
                <a:latin typeface="+mj-lt"/>
              </a:rPr>
              <a:t>Finanziamenti con </a:t>
            </a:r>
            <a:r>
              <a:rPr lang="it-IT" sz="8000" b="1" cap="small" dirty="0" err="1">
                <a:latin typeface="+mj-lt"/>
              </a:rPr>
              <a:t>prededucibilità</a:t>
            </a:r>
            <a:r>
              <a:rPr lang="it-IT" sz="8000" b="1" cap="small" dirty="0">
                <a:latin typeface="+mj-lt"/>
              </a:rPr>
              <a:t> integrale</a:t>
            </a:r>
          </a:p>
          <a:p>
            <a:pPr marL="571500" indent="-457200">
              <a:buAutoNum type="alphaLcParenR"/>
            </a:pPr>
            <a:r>
              <a:rPr lang="it-IT" sz="5600" dirty="0">
                <a:latin typeface="+mj-lt"/>
              </a:rPr>
              <a:t>(finanziatori terzi) </a:t>
            </a:r>
          </a:p>
          <a:p>
            <a:pPr marL="571500" indent="-457200">
              <a:buAutoNum type="alphaLcParenR"/>
            </a:pPr>
            <a:r>
              <a:rPr lang="it-IT" sz="5600" dirty="0">
                <a:latin typeface="+mj-lt"/>
              </a:rPr>
              <a:t>socio dell’impresa che ricorre alla composizione negoziale della crisi </a:t>
            </a:r>
          </a:p>
          <a:p>
            <a:pPr marL="571500" indent="-457200">
              <a:buAutoNum type="alphaLcParenR"/>
            </a:pPr>
            <a:r>
              <a:rPr lang="it-IT" sz="5600" dirty="0">
                <a:latin typeface="+mj-lt"/>
              </a:rPr>
              <a:t>società appartenente al gruppo d’imprese</a:t>
            </a:r>
          </a:p>
          <a:p>
            <a:pPr marL="114300" indent="0" algn="ctr">
              <a:buNone/>
            </a:pPr>
            <a:endParaRPr lang="it-IT" sz="5600" dirty="0">
              <a:latin typeface="+mj-lt"/>
            </a:endParaRPr>
          </a:p>
          <a:p>
            <a:pPr marL="114300" indent="0" algn="ctr">
              <a:buNone/>
            </a:pPr>
            <a:r>
              <a:rPr lang="it-IT" sz="5600" dirty="0">
                <a:latin typeface="+mj-lt"/>
              </a:rPr>
              <a:t>b) e c) in contrasto con </a:t>
            </a:r>
            <a:r>
              <a:rPr lang="it-IT" sz="5600" dirty="0" err="1">
                <a:latin typeface="+mj-lt"/>
              </a:rPr>
              <a:t>artt</a:t>
            </a:r>
            <a:r>
              <a:rPr lang="it-IT" sz="5600" dirty="0">
                <a:latin typeface="+mj-lt"/>
              </a:rPr>
              <a:t>, 2467 e 2497 quinquies c.c. (</a:t>
            </a:r>
            <a:r>
              <a:rPr lang="it-IT" sz="5600" b="1" dirty="0">
                <a:latin typeface="+mj-lt"/>
              </a:rPr>
              <a:t>postergazione)</a:t>
            </a:r>
          </a:p>
          <a:p>
            <a:pPr marL="114300" indent="0" algn="ctr">
              <a:buNone/>
            </a:pPr>
            <a:r>
              <a:rPr lang="it-IT" sz="5600" dirty="0">
                <a:latin typeface="+mj-lt"/>
              </a:rPr>
              <a:t>eccezione: 182 quater c. 3 LF finanziamenti soci </a:t>
            </a:r>
            <a:r>
              <a:rPr lang="it-IT" sz="5600" dirty="0" err="1">
                <a:latin typeface="+mj-lt"/>
              </a:rPr>
              <a:t>prededucibilità</a:t>
            </a:r>
            <a:r>
              <a:rPr lang="it-IT" sz="5600" dirty="0">
                <a:latin typeface="+mj-lt"/>
              </a:rPr>
              <a:t> pari a 80%</a:t>
            </a:r>
          </a:p>
          <a:p>
            <a:pPr marL="114300" indent="0" algn="ctr">
              <a:buNone/>
            </a:pPr>
            <a:endParaRPr lang="it-IT" sz="5600" b="1" i="1" dirty="0">
              <a:latin typeface="+mj-lt"/>
            </a:endParaRPr>
          </a:p>
          <a:p>
            <a:pPr marL="114300" indent="0">
              <a:buNone/>
            </a:pPr>
            <a:endParaRPr lang="it-IT" sz="2000" i="1" dirty="0">
              <a:latin typeface="+mj-lt"/>
            </a:endParaRPr>
          </a:p>
          <a:p>
            <a:pPr marL="114300" indent="0">
              <a:buNone/>
            </a:pPr>
            <a:r>
              <a:rPr lang="it-IT" sz="2000" b="1" dirty="0">
                <a:latin typeface="+mj-lt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6800" b="1" cap="small" dirty="0">
                <a:latin typeface="+mj-lt"/>
              </a:rPr>
              <a:t>Trasferimento azienda o parte di essa con deroga all’art 2560 c 2 cc</a:t>
            </a:r>
            <a:endParaRPr lang="it-IT" sz="6800" i="1" cap="small" dirty="0">
              <a:latin typeface="+mj-lt"/>
            </a:endParaRPr>
          </a:p>
          <a:p>
            <a:pPr marL="114300" indent="0" algn="ctr">
              <a:buNone/>
            </a:pPr>
            <a:r>
              <a:rPr lang="it-IT" sz="5600" dirty="0">
                <a:latin typeface="+mj-lt"/>
              </a:rPr>
              <a:t>deroga all’impossibilità di liberarsi dai debiti</a:t>
            </a:r>
          </a:p>
          <a:p>
            <a:pPr marL="114300" indent="0" algn="ctr">
              <a:buNone/>
            </a:pPr>
            <a:r>
              <a:rPr lang="it-IT" sz="5600" dirty="0">
                <a:latin typeface="+mj-lt"/>
              </a:rPr>
              <a:t>eccezione:  Art. 104 bis c. 6 LF  retrocessione al fallimento di azienda o </a:t>
            </a:r>
            <a:r>
              <a:rPr lang="it-IT" sz="5600">
                <a:latin typeface="+mj-lt"/>
              </a:rPr>
              <a:t>rami d’azienda</a:t>
            </a:r>
            <a:endParaRPr lang="it-IT" sz="5600" dirty="0">
              <a:latin typeface="+mj-lt"/>
            </a:endParaRPr>
          </a:p>
          <a:p>
            <a:pPr marL="114300" indent="0" algn="ctr">
              <a:buNone/>
            </a:pPr>
            <a:endParaRPr lang="it-IT" sz="2000" i="1" dirty="0">
              <a:latin typeface="+mj-lt"/>
            </a:endParaRPr>
          </a:p>
          <a:p>
            <a:pPr marL="114300" indent="0" algn="ctr">
              <a:buNone/>
            </a:pPr>
            <a:endParaRPr lang="it-IT" sz="2000" b="1" i="1" dirty="0">
              <a:latin typeface="+mj-lt"/>
            </a:endParaRPr>
          </a:p>
          <a:p>
            <a:pPr marL="114300" indent="0">
              <a:buNone/>
            </a:pPr>
            <a:endParaRPr lang="it-IT" sz="2000" i="1" dirty="0">
              <a:latin typeface="+mj-lt"/>
            </a:endParaRPr>
          </a:p>
          <a:p>
            <a:pPr>
              <a:buFont typeface="Wingdings" panose="05000000000000000000" pitchFamily="2" charset="2"/>
              <a:buChar char="q"/>
            </a:pPr>
            <a:endParaRPr lang="it-IT" sz="2000" b="1" dirty="0">
              <a:latin typeface="+mj-lt"/>
            </a:endParaRPr>
          </a:p>
          <a:p>
            <a:pPr marL="114300" indent="0">
              <a:buNone/>
            </a:pPr>
            <a:r>
              <a:rPr lang="it-IT" sz="2000" b="1" dirty="0">
                <a:latin typeface="+mj-lt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7200" b="1" cap="small" dirty="0">
                <a:latin typeface="+mj-lt"/>
              </a:rPr>
              <a:t>Rideterminazione equitativa dei contratti divenuti eccessivamente onerosi per effetto della pandemia</a:t>
            </a:r>
            <a:endParaRPr lang="it-IT" sz="7200" i="1" cap="small" dirty="0"/>
          </a:p>
          <a:p>
            <a:endParaRPr lang="it-IT" sz="5500" b="1" dirty="0"/>
          </a:p>
          <a:p>
            <a:pPr marL="114300" indent="0">
              <a:buNone/>
            </a:pPr>
            <a:br>
              <a:rPr lang="it-IT" sz="3600" dirty="0"/>
            </a:br>
            <a:br>
              <a:rPr lang="it-IT" sz="2000" dirty="0"/>
            </a:br>
            <a:endParaRPr lang="it-IT" dirty="0"/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403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2700" b="1" dirty="0"/>
            </a:br>
            <a:br>
              <a:rPr lang="it-IT" sz="1800" b="1" dirty="0"/>
            </a:br>
            <a:br>
              <a:rPr lang="it-IT" sz="1800" b="1" dirty="0"/>
            </a:br>
            <a:endParaRPr lang="it-IT" sz="1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6128" y="1844824"/>
            <a:ext cx="8260672" cy="4281339"/>
          </a:xfrm>
          <a:ln>
            <a:solidFill>
              <a:schemeClr val="bg1"/>
            </a:solidFill>
          </a:ln>
        </p:spPr>
        <p:txBody>
          <a:bodyPr/>
          <a:lstStyle/>
          <a:p>
            <a:pPr marL="0" lvl="0" indent="0">
              <a:spcBef>
                <a:spcPct val="20000"/>
              </a:spcBef>
              <a:buClr>
                <a:srgbClr val="629DD1"/>
              </a:buClr>
              <a:buNone/>
            </a:pPr>
            <a:endParaRPr lang="it-IT" sz="2400" b="1" dirty="0">
              <a:solidFill>
                <a:srgbClr val="242852"/>
              </a:solidFill>
              <a:latin typeface="+mj-lt"/>
            </a:endParaRPr>
          </a:p>
          <a:p>
            <a:pPr marL="457200" indent="-342900"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lang="it-IT" sz="2000" dirty="0">
              <a:solidFill>
                <a:srgbClr val="242852"/>
              </a:solidFill>
              <a:latin typeface="+mj-lt"/>
            </a:endParaRPr>
          </a:p>
          <a:p>
            <a:pPr marL="457200" indent="-342900" algn="ctr">
              <a:buClr>
                <a:srgbClr val="629DD1"/>
              </a:buClr>
              <a:buFont typeface="Wingdings" panose="05000000000000000000" pitchFamily="2" charset="2"/>
              <a:buChar char="§"/>
            </a:pPr>
            <a:r>
              <a:rPr lang="it-IT" sz="4000" b="1" dirty="0">
                <a:solidFill>
                  <a:srgbClr val="242852"/>
                </a:solidFill>
                <a:latin typeface="+mj-lt"/>
              </a:rPr>
              <a:t>L’applicazione della direttiva UE n 1023/2019 in Francia</a:t>
            </a:r>
          </a:p>
          <a:p>
            <a:pPr marL="457200" lvl="0" indent="-342900">
              <a:spcBef>
                <a:spcPct val="20000"/>
              </a:spcBef>
              <a:buClr>
                <a:srgbClr val="629DD1"/>
              </a:buClr>
              <a:buFont typeface="Wingdings" panose="05000000000000000000" pitchFamily="2" charset="2"/>
              <a:buChar char="§"/>
            </a:pPr>
            <a:endParaRPr lang="it-IT" sz="2000" dirty="0">
              <a:latin typeface="+mj-lt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F80F7C4-8985-46E5-8AF1-3ED37824AC14}"/>
              </a:ext>
            </a:extLst>
          </p:cNvPr>
          <p:cNvSpPr/>
          <p:nvPr/>
        </p:nvSpPr>
        <p:spPr>
          <a:xfrm>
            <a:off x="611560" y="1700808"/>
            <a:ext cx="3168352" cy="5040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4816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br>
              <a:rPr lang="it-IT" sz="1800" b="1" dirty="0"/>
            </a:br>
            <a:br>
              <a:rPr lang="it-IT" sz="2700" b="1" dirty="0"/>
            </a:br>
            <a:r>
              <a:rPr lang="it-IT" sz="2700" b="1" dirty="0"/>
              <a:t>Piattaforma telematica</a:t>
            </a:r>
            <a:br>
              <a:rPr lang="it-IT" sz="3100" dirty="0"/>
            </a:br>
            <a:br>
              <a:rPr lang="it-IT" sz="1800" dirty="0"/>
            </a:br>
            <a:endParaRPr lang="it-IT" sz="1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marL="114300" indent="0">
              <a:buNone/>
            </a:pPr>
            <a:r>
              <a:rPr lang="it-IT" sz="2000" dirty="0">
                <a:latin typeface="+mj-lt"/>
              </a:rPr>
              <a:t> </a:t>
            </a:r>
            <a:endParaRPr lang="it-IT" dirty="0">
              <a:latin typeface="+mj-lt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it-IT" sz="1800" dirty="0">
                <a:latin typeface="+mj-lt"/>
              </a:rPr>
              <a:t> E’ istituita una </a:t>
            </a:r>
            <a:r>
              <a:rPr lang="it-IT" sz="2000" dirty="0">
                <a:latin typeface="+mj-lt"/>
              </a:rPr>
              <a:t>piattaforma nazionale accessibile a tutti gli imprenditori iscritti nel Registro Imprese attraverso il sito della CCIAA.</a:t>
            </a:r>
          </a:p>
          <a:p>
            <a:pPr marL="114300" indent="0">
              <a:buNone/>
            </a:pPr>
            <a:r>
              <a:rPr lang="it-IT" sz="2000" dirty="0">
                <a:latin typeface="+mj-lt"/>
              </a:rPr>
              <a:t>Sono disponibili</a:t>
            </a:r>
          </a:p>
          <a:p>
            <a:pPr marL="114300" indent="0">
              <a:buNone/>
            </a:pPr>
            <a:endParaRPr lang="it-IT" sz="2000" dirty="0">
              <a:latin typeface="+mj-lt"/>
            </a:endParaRPr>
          </a:p>
          <a:p>
            <a:pPr marL="114300" indent="0">
              <a:buNone/>
            </a:pPr>
            <a:endParaRPr lang="it-IT" sz="2000" dirty="0">
              <a:latin typeface="+mj-lt"/>
            </a:endParaRPr>
          </a:p>
          <a:p>
            <a:pPr marL="114300" indent="0">
              <a:buNone/>
            </a:pPr>
            <a:endParaRPr lang="it-IT" dirty="0"/>
          </a:p>
        </p:txBody>
      </p:sp>
      <p:pic>
        <p:nvPicPr>
          <p:cNvPr id="4" name="Picture 2" descr="mrla_logo">
            <a:extLst>
              <a:ext uri="{FF2B5EF4-FFF2-40B4-BE49-F238E27FC236}">
                <a16:creationId xmlns:a16="http://schemas.microsoft.com/office/drawing/2014/main" id="{639C38B1-E15D-44A8-BA76-04E6FFF11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9BFC0549-77B3-4E08-B187-EA072E0887AF}"/>
              </a:ext>
            </a:extLst>
          </p:cNvPr>
          <p:cNvSpPr/>
          <p:nvPr/>
        </p:nvSpPr>
        <p:spPr>
          <a:xfrm>
            <a:off x="179512" y="1248544"/>
            <a:ext cx="4824537" cy="5040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+mj-lt"/>
              </a:rPr>
              <a:t>Art. 3 D.L. 118/2021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51C298C-E050-44C5-B75C-A6E24546D8D5}"/>
              </a:ext>
            </a:extLst>
          </p:cNvPr>
          <p:cNvSpPr/>
          <p:nvPr/>
        </p:nvSpPr>
        <p:spPr>
          <a:xfrm>
            <a:off x="923360" y="3501702"/>
            <a:ext cx="7763439" cy="869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latin typeface="+mj-lt"/>
              </a:rPr>
              <a:t>Protocollo di conduzione della composizione negoziata con indicazioni operative per la redazione del piano di  risanamento 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972BB5A-A629-47B1-AE95-A58F6E8FD747}"/>
              </a:ext>
            </a:extLst>
          </p:cNvPr>
          <p:cNvSpPr/>
          <p:nvPr/>
        </p:nvSpPr>
        <p:spPr>
          <a:xfrm>
            <a:off x="925282" y="4484974"/>
            <a:ext cx="7756339" cy="727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latin typeface="+mj-lt"/>
              </a:rPr>
              <a:t>Test pratico per una verifica preliminare dello </a:t>
            </a:r>
            <a:r>
              <a:rPr lang="it-IT" b="1" dirty="0">
                <a:latin typeface="+mj-lt"/>
              </a:rPr>
              <a:t>squilibrio finanziario </a:t>
            </a:r>
            <a:r>
              <a:rPr lang="it-IT" dirty="0">
                <a:latin typeface="+mj-lt"/>
              </a:rPr>
              <a:t>e della </a:t>
            </a:r>
            <a:r>
              <a:rPr lang="it-IT" b="1" dirty="0">
                <a:latin typeface="+mj-lt"/>
              </a:rPr>
              <a:t>sostenibilità di un piano 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D9220C84-AB47-43FE-9101-6EF2D07EA2E6}"/>
              </a:ext>
            </a:extLst>
          </p:cNvPr>
          <p:cNvSpPr/>
          <p:nvPr/>
        </p:nvSpPr>
        <p:spPr>
          <a:xfrm>
            <a:off x="930460" y="5325886"/>
            <a:ext cx="7756339" cy="8002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dirty="0">
                <a:latin typeface="+mj-lt"/>
              </a:rPr>
              <a:t>Aria riservata dove l’imprenditore potrà inserire la documentazione inerente la società (bilanci, relazione patrimoniale, elenco dei creditori, certificato unico dei debiti tributari e contributivi...)</a:t>
            </a:r>
          </a:p>
        </p:txBody>
      </p:sp>
    </p:spTree>
    <p:extLst>
      <p:ext uri="{BB962C8B-B14F-4D97-AF65-F5344CB8AC3E}">
        <p14:creationId xmlns:p14="http://schemas.microsoft.com/office/powerpoint/2010/main" val="352882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5" y="761837"/>
            <a:ext cx="8208913" cy="24314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endParaRPr lang="it-IT" sz="1400" dirty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it-IT" dirty="0">
              <a:solidFill>
                <a:schemeClr val="tx2"/>
              </a:solidFill>
              <a:latin typeface="+mj-lt"/>
            </a:endParaRPr>
          </a:p>
          <a:p>
            <a:pPr marL="342900" lvl="0" indent="-342900" algn="just">
              <a:buFont typeface="Courier New" panose="02070309020205020404" pitchFamily="49" charset="0"/>
              <a:buChar char="o"/>
            </a:pPr>
            <a:r>
              <a:rPr lang="it-IT" sz="2000" dirty="0">
                <a:solidFill>
                  <a:schemeClr val="tx2"/>
                </a:solidFill>
                <a:latin typeface="+mj-lt"/>
              </a:rPr>
              <a:t>Atto di </a:t>
            </a:r>
            <a:r>
              <a:rPr lang="it-IT" sz="2000" b="1" dirty="0">
                <a:solidFill>
                  <a:schemeClr val="tx2"/>
                </a:solidFill>
                <a:latin typeface="+mj-lt"/>
              </a:rPr>
              <a:t>impulso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 dell’</a:t>
            </a:r>
            <a:r>
              <a:rPr lang="it-IT" sz="2000" b="1" dirty="0">
                <a:solidFill>
                  <a:schemeClr val="tx2"/>
                </a:solidFill>
                <a:latin typeface="+mj-lt"/>
              </a:rPr>
              <a:t>imprenditore</a:t>
            </a:r>
            <a:r>
              <a:rPr lang="it-IT" sz="2000" dirty="0">
                <a:solidFill>
                  <a:schemeClr val="tx2"/>
                </a:solidFill>
                <a:latin typeface="+mj-lt"/>
              </a:rPr>
              <a:t> diretto o segnalato dall’organo di controllo interno. </a:t>
            </a:r>
          </a:p>
          <a:p>
            <a:pPr marL="342900" lvl="0" indent="-342900" algn="just">
              <a:buFont typeface="Courier New" panose="02070309020205020404" pitchFamily="49" charset="0"/>
              <a:buChar char="o"/>
            </a:pPr>
            <a:endParaRPr lang="it-IT" sz="2000" dirty="0">
              <a:solidFill>
                <a:schemeClr val="tx2"/>
              </a:solidFill>
              <a:latin typeface="+mj-lt"/>
            </a:endParaRPr>
          </a:p>
          <a:p>
            <a:pPr marL="342900" lvl="0" indent="-342900" algn="just">
              <a:buFont typeface="Courier New" panose="02070309020205020404" pitchFamily="49" charset="0"/>
              <a:buChar char="o"/>
            </a:pPr>
            <a:r>
              <a:rPr lang="it-IT" sz="2000" dirty="0">
                <a:solidFill>
                  <a:schemeClr val="tx2"/>
                </a:solidFill>
                <a:latin typeface="+mj-lt"/>
              </a:rPr>
              <a:t> Presentazione della domanda al segretario generale della Camera di Commercio ove si trova la sede legale dell’impresa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lang="it-IT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24483" y="3992004"/>
            <a:ext cx="8179965" cy="1237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b="1" dirty="0">
                <a:solidFill>
                  <a:schemeClr val="tx1"/>
                </a:solidFill>
                <a:latin typeface="+mj-lt"/>
              </a:rPr>
              <a:t>         Nomina dell’ESPERTO                         soggetto  indipendente e terzo, 		                                                  opera in modo professionale,        					  riservato e imparziale . </a:t>
            </a:r>
          </a:p>
          <a:p>
            <a:pPr algn="just"/>
            <a:r>
              <a:rPr lang="it-IT" b="1" dirty="0">
                <a:solidFill>
                  <a:schemeClr val="tx1"/>
                </a:solidFill>
                <a:latin typeface="+mj-lt"/>
              </a:rPr>
              <a:t>					  Non è  un pubblico ufficiale.</a:t>
            </a:r>
            <a:endParaRPr lang="it-IT" dirty="0">
              <a:latin typeface="+mj-lt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0B39F7A-0B53-4A5F-895F-52E06F568AF5}"/>
              </a:ext>
            </a:extLst>
          </p:cNvPr>
          <p:cNvSpPr/>
          <p:nvPr/>
        </p:nvSpPr>
        <p:spPr>
          <a:xfrm>
            <a:off x="395535" y="258316"/>
            <a:ext cx="4824537" cy="50405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+mj-lt"/>
              </a:rPr>
              <a:t>Apertura della procedura 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3B186EB5-E4A1-4DB1-A04B-5595C18C083F}"/>
              </a:ext>
            </a:extLst>
          </p:cNvPr>
          <p:cNvSpPr/>
          <p:nvPr/>
        </p:nvSpPr>
        <p:spPr>
          <a:xfrm>
            <a:off x="4140166" y="3340878"/>
            <a:ext cx="504056" cy="5035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Picture 2" descr="mrla_logo">
            <a:extLst>
              <a:ext uri="{FF2B5EF4-FFF2-40B4-BE49-F238E27FC236}">
                <a16:creationId xmlns:a16="http://schemas.microsoft.com/office/drawing/2014/main" id="{FFB1AAEF-5C0D-4A16-9F78-52AF907FC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6067177"/>
            <a:ext cx="2088232" cy="72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212ADA29-1DD8-4021-87DB-BC25AABE51E5}"/>
              </a:ext>
            </a:extLst>
          </p:cNvPr>
          <p:cNvCxnSpPr/>
          <p:nvPr/>
        </p:nvCxnSpPr>
        <p:spPr>
          <a:xfrm>
            <a:off x="3996150" y="4365104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0261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rmacia">
  <a:themeElements>
    <a:clrScheme name="Elementa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rmaci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rmac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2046</TotalTime>
  <Words>1725</Words>
  <Application>Microsoft Office PowerPoint</Application>
  <PresentationFormat>Presentazione su schermo (4:3)</PresentationFormat>
  <Paragraphs>183</Paragraphs>
  <Slides>19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6" baseType="lpstr">
      <vt:lpstr>Arial</vt:lpstr>
      <vt:lpstr>Book Antiqua</vt:lpstr>
      <vt:lpstr>Calibri</vt:lpstr>
      <vt:lpstr>Century Gothic</vt:lpstr>
      <vt:lpstr>Courier New</vt:lpstr>
      <vt:lpstr>Wingdings</vt:lpstr>
      <vt:lpstr>Farmacia</vt:lpstr>
      <vt:lpstr>L’applicazione della direttiva  UE n 1023/2019 in Italia e in francia</vt:lpstr>
      <vt:lpstr>Proroga della direttiva al 17/07/2022</vt:lpstr>
      <vt:lpstr>Presentazione standard di PowerPoint</vt:lpstr>
      <vt:lpstr> presupposti di applicazione   </vt:lpstr>
      <vt:lpstr> presupposti di applicazione   </vt:lpstr>
      <vt:lpstr>  Misure straordinarie art. 10 DL 118/21 previa autorizzazione del Tribunale  </vt:lpstr>
      <vt:lpstr>   </vt:lpstr>
      <vt:lpstr>  Piattaforma telematica  </vt:lpstr>
      <vt:lpstr>Presentazione standard di PowerPoint</vt:lpstr>
      <vt:lpstr>   Funzioni e compiti dell’esperto : verifica della ragionevole perseguibilità  del risanamento </vt:lpstr>
      <vt:lpstr>  Funzioni e compiti dell’esperto :   </vt:lpstr>
      <vt:lpstr>  possibili conclusioni delle trattative    </vt:lpstr>
      <vt:lpstr> Misure protettive   </vt:lpstr>
      <vt:lpstr> Misure protettive e cautelari      </vt:lpstr>
      <vt:lpstr> Misure premiali patrimoniali   </vt:lpstr>
      <vt:lpstr>   segnalazione dei creditori pubblici qualificati </vt:lpstr>
      <vt:lpstr>   segnalazione dei creditori pubblici qualificati </vt:lpstr>
      <vt:lpstr>   segnalazione dei creditori pubblici qualificati </vt:lpstr>
      <vt:lpstr> segnalazione dei creditori pubblici qualificati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Valentina</dc:creator>
  <cp:lastModifiedBy>Valentina Roberto</cp:lastModifiedBy>
  <cp:revision>155</cp:revision>
  <dcterms:created xsi:type="dcterms:W3CDTF">2019-10-17T12:34:32Z</dcterms:created>
  <dcterms:modified xsi:type="dcterms:W3CDTF">2022-01-17T20:55:58Z</dcterms:modified>
</cp:coreProperties>
</file>